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8"/>
  </p:notesMasterIdLst>
  <p:handoutMasterIdLst>
    <p:handoutMasterId r:id="rId29"/>
  </p:handoutMasterIdLst>
  <p:sldIdLst>
    <p:sldId id="296" r:id="rId5"/>
    <p:sldId id="592" r:id="rId6"/>
    <p:sldId id="432" r:id="rId7"/>
    <p:sldId id="573" r:id="rId8"/>
    <p:sldId id="574" r:id="rId9"/>
    <p:sldId id="575" r:id="rId10"/>
    <p:sldId id="576" r:id="rId11"/>
    <p:sldId id="308" r:id="rId12"/>
    <p:sldId id="420" r:id="rId13"/>
    <p:sldId id="578" r:id="rId14"/>
    <p:sldId id="579" r:id="rId15"/>
    <p:sldId id="590" r:id="rId16"/>
    <p:sldId id="580" r:id="rId17"/>
    <p:sldId id="581" r:id="rId18"/>
    <p:sldId id="582" r:id="rId19"/>
    <p:sldId id="589" r:id="rId20"/>
    <p:sldId id="588" r:id="rId21"/>
    <p:sldId id="584" r:id="rId22"/>
    <p:sldId id="585" r:id="rId23"/>
    <p:sldId id="594" r:id="rId24"/>
    <p:sldId id="595" r:id="rId25"/>
    <p:sldId id="586" r:id="rId26"/>
    <p:sldId id="587" r:id="rId27"/>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事業全般" id="{F2E1E6D8-28CF-44E5-8F75-7560ADFC7A1D}">
          <p14:sldIdLst>
            <p14:sldId id="296"/>
            <p14:sldId id="592"/>
            <p14:sldId id="432"/>
            <p14:sldId id="573"/>
          </p14:sldIdLst>
        </p14:section>
        <p14:section name="シェアサイクル" id="{D49F0497-8310-47BC-9F22-20B49E2091A8}">
          <p14:sldIdLst>
            <p14:sldId id="574"/>
            <p14:sldId id="575"/>
            <p14:sldId id="576"/>
            <p14:sldId id="308"/>
            <p14:sldId id="420"/>
            <p14:sldId id="578"/>
            <p14:sldId id="579"/>
            <p14:sldId id="590"/>
          </p14:sldIdLst>
        </p14:section>
        <p14:section name="高齢者向け見守り自転車" id="{21C08A8B-01E5-4A2D-A09F-2E217CDFA084}">
          <p14:sldIdLst>
            <p14:sldId id="580"/>
            <p14:sldId id="581"/>
            <p14:sldId id="582"/>
            <p14:sldId id="589"/>
            <p14:sldId id="588"/>
            <p14:sldId id="584"/>
            <p14:sldId id="585"/>
            <p14:sldId id="594"/>
            <p14:sldId id="595"/>
          </p14:sldIdLst>
        </p14:section>
        <p14:section name="付加提案" id="{C8368622-67DA-4434-A179-B2B3C4649302}">
          <p14:sldIdLst>
            <p14:sldId id="586"/>
            <p14:sldId id="5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6E6E6"/>
    <a:srgbClr val="0070C0"/>
    <a:srgbClr val="FF0000"/>
    <a:srgbClr val="FF6600"/>
    <a:srgbClr val="0000CC"/>
    <a:srgbClr val="FFCDC1"/>
    <a:srgbClr val="F73131"/>
    <a:srgbClr val="3333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AC9276-4A0C-41DD-87CF-9D903A77A0E0}" v="2" dt="2022-03-25T07:08:41.551"/>
    <p1510:client id="{D71F2763-5394-4EC6-B5CA-44394A53E46D}" v="99" dt="2022-03-24T11:01:12.79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23" autoAdjust="0"/>
    <p:restoredTop sz="97418" autoAdjust="0"/>
  </p:normalViewPr>
  <p:slideViewPr>
    <p:cSldViewPr>
      <p:cViewPr varScale="1">
        <p:scale>
          <a:sx n="68" d="100"/>
          <a:sy n="68" d="100"/>
        </p:scale>
        <p:origin x="171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slide" Target="slides/slide14.xml" />
  <Relationship Id="rId26" Type="http://schemas.openxmlformats.org/officeDocument/2006/relationships/slide" Target="slides/slide22.xml" />
  <Relationship Id="rId3" Type="http://schemas.openxmlformats.org/officeDocument/2006/relationships/customXml" Target="../customXml/item3.xml" />
  <Relationship Id="rId21" Type="http://schemas.openxmlformats.org/officeDocument/2006/relationships/slide" Target="slides/slide17.xml" />
  <Relationship Id="rId34" Type="http://schemas.openxmlformats.org/officeDocument/2006/relationships/tableStyles" Target="tableStyles.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slide" Target="slides/slide13.xml" />
  <Relationship Id="rId25" Type="http://schemas.openxmlformats.org/officeDocument/2006/relationships/slide" Target="slides/slide21.xml" />
  <Relationship Id="rId33" Type="http://schemas.openxmlformats.org/officeDocument/2006/relationships/theme" Target="theme/theme1.xml" />
  <Relationship Id="rId2" Type="http://schemas.openxmlformats.org/officeDocument/2006/relationships/customXml" Target="../customXml/item2.xml" />
  <Relationship Id="rId16" Type="http://schemas.openxmlformats.org/officeDocument/2006/relationships/slide" Target="slides/slide12.xml" />
  <Relationship Id="rId20" Type="http://schemas.openxmlformats.org/officeDocument/2006/relationships/slide" Target="slides/slide16.xml" />
  <Relationship Id="rId29" Type="http://schemas.openxmlformats.org/officeDocument/2006/relationships/handoutMaster" Target="handoutMasters/handoutMaster1.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24" Type="http://schemas.openxmlformats.org/officeDocument/2006/relationships/slide" Target="slides/slide20.xml" />
  <Relationship Id="rId32" Type="http://schemas.openxmlformats.org/officeDocument/2006/relationships/viewProps" Target="viewProps.xml" />
  <Relationship Id="rId5" Type="http://schemas.openxmlformats.org/officeDocument/2006/relationships/slide" Target="slides/slide1.xml" />
  <Relationship Id="rId15" Type="http://schemas.openxmlformats.org/officeDocument/2006/relationships/slide" Target="slides/slide11.xml" />
  <Relationship Id="rId23" Type="http://schemas.openxmlformats.org/officeDocument/2006/relationships/slide" Target="slides/slide19.xml" />
  <Relationship Id="rId28" Type="http://schemas.openxmlformats.org/officeDocument/2006/relationships/notesMaster" Target="notesMasters/notesMaster1.xml" />
  <Relationship Id="rId10" Type="http://schemas.openxmlformats.org/officeDocument/2006/relationships/slide" Target="slides/slide6.xml" />
  <Relationship Id="rId19" Type="http://schemas.openxmlformats.org/officeDocument/2006/relationships/slide" Target="slides/slide15.xml" />
  <Relationship Id="rId31"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 Id="rId22" Type="http://schemas.openxmlformats.org/officeDocument/2006/relationships/slide" Target="slides/slide18.xml" />
  <Relationship Id="rId27" Type="http://schemas.openxmlformats.org/officeDocument/2006/relationships/slide" Target="slides/slide23.xml" />
  <Relationship Id="rId30" Type="http://schemas.openxmlformats.org/officeDocument/2006/relationships/commentAuthors" Target="commentAuthors.xml" />
  <Relationship Id="rId35" Type="http://schemas.microsoft.com/office/2015/10/relationships/revisionInfo" Target="revisionInfo.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895734"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10177" y="1"/>
            <a:ext cx="2895733"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373077"/>
            <a:ext cx="2895734"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10177" y="9373077"/>
            <a:ext cx="2895733"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1489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00113" y="739775"/>
            <a:ext cx="4933950" cy="3700463"/>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2477" y="4686539"/>
            <a:ext cx="5390810" cy="444070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1489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5473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6350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16</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3064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20</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7416807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033781358"/>
      </p:ext>
    </p:extLst>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様式９</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企画提案書</a:t>
            </a:r>
            <a:r>
              <a:rPr lang="en-US" altLang="ja-JP" sz="1800" b="1" dirty="0">
                <a:solidFill>
                  <a:schemeClr val="bg1"/>
                </a:solidFill>
                <a:latin typeface="ＭＳ Ｐゴシック" panose="020B0600070205080204" pitchFamily="50" charset="-128"/>
              </a:rPr>
              <a:t>  </a:t>
            </a:r>
            <a:r>
              <a:rPr lang="ja-JP" altLang="en-US" sz="1800" b="1" dirty="0">
                <a:solidFill>
                  <a:schemeClr val="bg1"/>
                </a:solidFill>
                <a:latin typeface="ＭＳ Ｐゴシック" panose="020B0600070205080204" pitchFamily="50" charset="-128"/>
              </a:rPr>
              <a:t>　　　　　　　　　　　　　　　　　　　　　　　　　　　　</a:t>
            </a:r>
          </a:p>
          <a:p>
            <a:pPr eaLnBrk="1" hangingPunct="1">
              <a:spcBef>
                <a:spcPct val="0"/>
              </a:spcBef>
              <a:buFontTx/>
              <a:buNone/>
            </a:pPr>
            <a:r>
              <a:rPr lang="ja-JP" altLang="en-US" sz="1800" b="1" dirty="0">
                <a:solidFill>
                  <a:schemeClr val="bg1"/>
                </a:solidFill>
                <a:latin typeface="ＭＳ Ｐゴシック" panose="020B0600070205080204" pitchFamily="50" charset="-128"/>
              </a:rPr>
              <a:t>実施体制図（１</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２）　　　　　　　　　　　　　　　　 （事業者名：○○株式会社）　　　</a:t>
            </a:r>
          </a:p>
        </p:txBody>
      </p:sp>
      <p:sp>
        <p:nvSpPr>
          <p:cNvPr id="1275" name="Text Box 4"/>
          <p:cNvSpPr txBox="1">
            <a:spLocks noChangeArrowheads="1"/>
          </p:cNvSpPr>
          <p:nvPr/>
        </p:nvSpPr>
        <p:spPr>
          <a:xfrm>
            <a:off x="85363" y="636526"/>
            <a:ext cx="3884240" cy="5047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運営概要</a:t>
            </a:r>
          </a:p>
          <a:p>
            <a:pPr marL="238125" indent="-238125" eaLnBrk="1" hangingPunct="1">
              <a:lnSpc>
                <a:spcPct val="90000"/>
              </a:lnSpc>
              <a:buFont typeface="Wingdings" pitchFamily="2" charset="2"/>
              <a:buNone/>
              <a:defRPr/>
            </a:pPr>
            <a:endParaRPr lang="ja-JP" altLang="en-US" sz="1200" dirty="0">
              <a:latin typeface="Tahoma" pitchFamily="34" charset="0"/>
            </a:endParaRPr>
          </a:p>
        </p:txBody>
      </p:sp>
      <p:sp>
        <p:nvSpPr>
          <p:cNvPr id="1276" name="Rectangle 66"/>
          <p:cNvSpPr>
            <a:spLocks noChangeArrowheads="1"/>
          </p:cNvSpPr>
          <p:nvPr/>
        </p:nvSpPr>
        <p:spPr>
          <a:xfrm>
            <a:off x="201653" y="1063092"/>
            <a:ext cx="8740694" cy="553426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solidFill>
                <a:srgbClr val="0070C0"/>
              </a:solidFill>
            </a:endParaRPr>
          </a:p>
        </p:txBody>
      </p:sp>
      <p:sp>
        <p:nvSpPr>
          <p:cNvPr id="1280" name="正方形/長方形 4"/>
          <p:cNvSpPr/>
          <p:nvPr/>
        </p:nvSpPr>
        <p:spPr>
          <a:xfrm>
            <a:off x="105677" y="1111662"/>
            <a:ext cx="8692654" cy="738664"/>
          </a:xfrm>
          <a:prstGeom prst="rect">
            <a:avLst/>
          </a:prstGeom>
        </p:spPr>
        <p:txBody>
          <a:bodyPr wrap="square">
            <a:spAutoFit/>
          </a:bodyPr>
          <a:lstStyle/>
          <a:p>
            <a:pPr lvl="0">
              <a:spcAft>
                <a:spcPts val="0"/>
              </a:spcAft>
              <a:defRPr/>
            </a:pPr>
            <a:r>
              <a:rPr lang="ja-JP" altLang="en-US" sz="1400" i="1" dirty="0">
                <a:solidFill>
                  <a:srgbClr val="FF0000"/>
                </a:solidFill>
                <a:latin typeface="+mn-ea"/>
                <a:cs typeface="ＭＳ 明朝" panose="02020609040205080304" pitchFamily="17" charset="-128"/>
              </a:rPr>
              <a:t>・仕様書の内容を踏まえ、本業務の基本方針を記載すること。（提案の内容は、理解しやすく、整合性があるものとし、専門的なノウハウを活かした特長がわかるよう記載すること。また、提案内容の実施により、期待される効果を具体的に示すこと。）</a:t>
            </a:r>
          </a:p>
        </p:txBody>
      </p:sp>
      <p:sp>
        <p:nvSpPr>
          <p:cNvPr id="2" name="スライド番号プレースホルダー 1">
            <a:extLst>
              <a:ext uri="{FF2B5EF4-FFF2-40B4-BE49-F238E27FC236}">
                <a16:creationId xmlns:a16="http://schemas.microsoft.com/office/drawing/2014/main" id="{A05A6965-ADE5-4B0D-9742-69EC757B21C7}"/>
              </a:ext>
            </a:extLst>
          </p:cNvPr>
          <p:cNvSpPr>
            <a:spLocks noGrp="1"/>
          </p:cNvSpPr>
          <p:nvPr>
            <p:ph type="sldNum" sz="quarter" idx="12"/>
          </p:nvPr>
        </p:nvSpPr>
        <p:spPr/>
        <p:txBody>
          <a:bodyPr/>
          <a:lstStyle/>
          <a:p>
            <a:pPr>
              <a:defRPr/>
            </a:pPr>
            <a:fld id="{ED70751B-34C4-41F7-9A42-B8AF8614956A}" type="slidenum">
              <a:rPr lang="en-US" altLang="ja-JP" smtClean="0"/>
              <a:pPr>
                <a:defRPr/>
              </a:pPr>
              <a:t>1</a:t>
            </a:fld>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シェアサイクル（情報連携基盤との連携）</a:t>
            </a:r>
            <a:r>
              <a:rPr kumimoji="0" lang="ja-JP" altLang="en-US" b="1" kern="0" dirty="0">
                <a:solidFill>
                  <a:prstClr val="white"/>
                </a:solidFill>
                <a:latin typeface="+mn-ea"/>
              </a:rPr>
              <a:t> （２</a:t>
            </a:r>
            <a:r>
              <a:rPr kumimoji="0" lang="en-US" altLang="ja-JP" b="1" kern="0" dirty="0">
                <a:solidFill>
                  <a:prstClr val="white"/>
                </a:solidFill>
                <a:latin typeface="+mn-ea"/>
              </a:rPr>
              <a:t>/</a:t>
            </a:r>
            <a:r>
              <a:rPr kumimoji="0" lang="ja-JP" altLang="en-US" b="1" kern="0" dirty="0">
                <a:solidFill>
                  <a:prstClr val="white"/>
                </a:solidFill>
                <a:latin typeface="+mn-ea"/>
              </a:rPr>
              <a:t>２）</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1600" b="1" dirty="0">
                <a:solidFill>
                  <a:srgbClr val="000000"/>
                </a:solidFill>
                <a:latin typeface="+mn-ea"/>
                <a:ea typeface="+mn-ea"/>
              </a:rPr>
              <a:t>見守りサービス連携</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523220"/>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・見守りタグ検知器を搭載する場合は見守りサービスの魅力向上について提案すること。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10</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426127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シェアサイクル（事業計画）</a:t>
            </a:r>
            <a:r>
              <a:rPr kumimoji="0" lang="ja-JP" altLang="en-US" b="1" kern="0" dirty="0">
                <a:solidFill>
                  <a:prstClr val="white"/>
                </a:solidFill>
                <a:latin typeface="+mn-ea"/>
              </a:rPr>
              <a:t> （１</a:t>
            </a:r>
            <a:r>
              <a:rPr kumimoji="0" lang="en-US" altLang="ja-JP" b="1" kern="0" dirty="0">
                <a:solidFill>
                  <a:prstClr val="white"/>
                </a:solidFill>
                <a:latin typeface="+mn-ea"/>
              </a:rPr>
              <a:t>/</a:t>
            </a:r>
            <a:r>
              <a:rPr kumimoji="0" lang="ja-JP" altLang="en-US" b="1" kern="0" dirty="0">
                <a:solidFill>
                  <a:prstClr val="white"/>
                </a:solidFill>
                <a:latin typeface="+mn-ea"/>
              </a:rPr>
              <a:t>２）</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事業計画</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954107"/>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・事業周知、利用促進に向けた事業計画について記載すること。</a:t>
            </a:r>
          </a:p>
          <a:p>
            <a:pPr lvl="0">
              <a:defRPr/>
            </a:pPr>
            <a:r>
              <a:rPr lang="ja-JP" altLang="en-US" sz="1400" i="1" dirty="0">
                <a:solidFill>
                  <a:srgbClr val="FF0000"/>
                </a:solidFill>
              </a:rPr>
              <a:t>・本市の特性や利用ニーズを考慮した一層の利便性向上、利用促進に向けたサービスを提供すること。</a:t>
            </a:r>
          </a:p>
          <a:p>
            <a:pPr lvl="0">
              <a:defRPr/>
            </a:pPr>
            <a:r>
              <a:rPr lang="ja-JP" altLang="en-US" sz="1400" i="1" dirty="0">
                <a:solidFill>
                  <a:srgbClr val="FF0000"/>
                </a:solidFill>
              </a:rPr>
              <a:t>・令和５年度以降の事業運営計画について記載すること。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11</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261408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シェアサイクル（事業計画） （２</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２）</a:t>
            </a:r>
          </a:p>
        </p:txBody>
      </p:sp>
      <p:sp>
        <p:nvSpPr>
          <p:cNvPr id="1349" name="Text Box 4"/>
          <p:cNvSpPr txBox="1">
            <a:spLocks noChangeArrowheads="1"/>
          </p:cNvSpPr>
          <p:nvPr/>
        </p:nvSpPr>
        <p:spPr>
          <a:xfrm>
            <a:off x="0" y="580618"/>
            <a:ext cx="7452320"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中長期スケジュール</a:t>
            </a:r>
          </a:p>
        </p:txBody>
      </p:sp>
      <p:sp>
        <p:nvSpPr>
          <p:cNvPr id="1350" name="正方形/長方形 22"/>
          <p:cNvSpPr/>
          <p:nvPr/>
        </p:nvSpPr>
        <p:spPr>
          <a:xfrm>
            <a:off x="107504" y="1035781"/>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中長期スケジュール及びサービスの事業化・持続的提供に向けた取組を記載すること</a:t>
            </a:r>
            <a:endParaRPr lang="en-US" altLang="ja-JP" sz="1400" i="1" dirty="0">
              <a:solidFill>
                <a:srgbClr val="FF0000"/>
              </a:solidFill>
            </a:endParaRPr>
          </a:p>
          <a:p>
            <a:r>
              <a:rPr lang="ja-JP" altLang="en-US" sz="1400" i="1" dirty="0">
                <a:solidFill>
                  <a:srgbClr val="FF0000"/>
                </a:solidFill>
              </a:rPr>
              <a:t>（例）</a:t>
            </a:r>
          </a:p>
        </p:txBody>
      </p:sp>
      <p:graphicFrame>
        <p:nvGraphicFramePr>
          <p:cNvPr id="1353" name="表 79"/>
          <p:cNvGraphicFramePr>
            <a:graphicFrameLocks noGrp="1"/>
          </p:cNvGraphicFramePr>
          <p:nvPr>
            <p:extLst>
              <p:ext uri="{D42A27DB-BD31-4B8C-83A1-F6EECF244321}">
                <p14:modId xmlns:p14="http://schemas.microsoft.com/office/powerpoint/2010/main" val="1726255521"/>
              </p:ext>
            </p:extLst>
          </p:nvPr>
        </p:nvGraphicFramePr>
        <p:xfrm>
          <a:off x="240810" y="1556793"/>
          <a:ext cx="8651670" cy="3504513"/>
        </p:xfrm>
        <a:graphic>
          <a:graphicData uri="http://schemas.openxmlformats.org/drawingml/2006/table">
            <a:tbl>
              <a:tblPr firstRow="1" bandRow="1"/>
              <a:tblGrid>
                <a:gridCol w="1353485">
                  <a:extLst>
                    <a:ext uri="{9D8B030D-6E8A-4147-A177-3AD203B41FA5}">
                      <a16:colId xmlns:a16="http://schemas.microsoft.com/office/drawing/2014/main" val="20000"/>
                    </a:ext>
                  </a:extLst>
                </a:gridCol>
                <a:gridCol w="2222963">
                  <a:extLst>
                    <a:ext uri="{9D8B030D-6E8A-4147-A177-3AD203B41FA5}">
                      <a16:colId xmlns:a16="http://schemas.microsoft.com/office/drawing/2014/main" val="20001"/>
                    </a:ext>
                  </a:extLst>
                </a:gridCol>
                <a:gridCol w="2533525">
                  <a:extLst>
                    <a:ext uri="{9D8B030D-6E8A-4147-A177-3AD203B41FA5}">
                      <a16:colId xmlns:a16="http://schemas.microsoft.com/office/drawing/2014/main" val="20002"/>
                    </a:ext>
                  </a:extLst>
                </a:gridCol>
                <a:gridCol w="2541697">
                  <a:extLst>
                    <a:ext uri="{9D8B030D-6E8A-4147-A177-3AD203B41FA5}">
                      <a16:colId xmlns:a16="http://schemas.microsoft.com/office/drawing/2014/main" val="20003"/>
                    </a:ext>
                  </a:extLst>
                </a:gridCol>
              </a:tblGrid>
              <a:tr h="273541">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n-ea"/>
                          <a:ea typeface="+mn-ea"/>
                        </a:rPr>
                        <a:t>2022</a:t>
                      </a:r>
                      <a:r>
                        <a:rPr kumimoji="1" lang="ja-JP" altLang="en-US" sz="1200" dirty="0">
                          <a:solidFill>
                            <a:schemeClr val="bg1"/>
                          </a:solidFill>
                          <a:latin typeface="+mn-ea"/>
                          <a:ea typeface="+mn-ea"/>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n-ea"/>
                          <a:ea typeface="+mn-ea"/>
                        </a:rPr>
                        <a:t>2023</a:t>
                      </a:r>
                      <a:r>
                        <a:rPr kumimoji="1" lang="ja-JP" altLang="en-US" sz="1200" dirty="0">
                          <a:solidFill>
                            <a:schemeClr val="bg1"/>
                          </a:solidFill>
                          <a:latin typeface="+mn-ea"/>
                          <a:ea typeface="+mn-ea"/>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n-ea"/>
                          <a:ea typeface="+mn-ea"/>
                        </a:rPr>
                        <a:t>2024</a:t>
                      </a:r>
                      <a:r>
                        <a:rPr kumimoji="1" lang="ja-JP" altLang="en-US" sz="1200" dirty="0">
                          <a:solidFill>
                            <a:schemeClr val="bg1"/>
                          </a:solidFill>
                          <a:latin typeface="+mn-ea"/>
                          <a:ea typeface="+mn-ea"/>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185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3826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〇〇〇〇</a:t>
                      </a:r>
                      <a:endParaRPr kumimoji="1" lang="en-US" altLang="ja-JP" sz="1200" dirty="0">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3826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〇〇〇〇</a:t>
                      </a:r>
                      <a:endParaRPr kumimoji="1" lang="en-US" altLang="ja-JP" sz="1200" dirty="0">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10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076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n-ea"/>
                          <a:ea typeface="+mn-ea"/>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6" name="テキスト ボックス 82"/>
          <p:cNvSpPr txBox="1"/>
          <p:nvPr/>
        </p:nvSpPr>
        <p:spPr>
          <a:xfrm>
            <a:off x="1533383" y="2489120"/>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実装</a:t>
            </a:r>
          </a:p>
        </p:txBody>
      </p:sp>
      <p:sp>
        <p:nvSpPr>
          <p:cNvPr id="1357" name="右矢印 83"/>
          <p:cNvSpPr/>
          <p:nvPr/>
        </p:nvSpPr>
        <p:spPr>
          <a:xfrm>
            <a:off x="4777297" y="2735930"/>
            <a:ext cx="2195042" cy="209665"/>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58" name="右矢印 84"/>
          <p:cNvSpPr/>
          <p:nvPr/>
        </p:nvSpPr>
        <p:spPr>
          <a:xfrm>
            <a:off x="1633992" y="2745072"/>
            <a:ext cx="1387787" cy="201769"/>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59" name="テキスト ボックス 85"/>
          <p:cNvSpPr txBox="1"/>
          <p:nvPr/>
        </p:nvSpPr>
        <p:spPr>
          <a:xfrm>
            <a:off x="2969845" y="2493320"/>
            <a:ext cx="189018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rPr>
              <a:t>○○</a:t>
            </a:r>
          </a:p>
        </p:txBody>
      </p:sp>
      <p:sp>
        <p:nvSpPr>
          <p:cNvPr id="1360" name="テキスト ボックス 86"/>
          <p:cNvSpPr txBox="1"/>
          <p:nvPr/>
        </p:nvSpPr>
        <p:spPr>
          <a:xfrm>
            <a:off x="1571985" y="3100091"/>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実装</a:t>
            </a:r>
          </a:p>
        </p:txBody>
      </p:sp>
      <p:sp>
        <p:nvSpPr>
          <p:cNvPr id="1362" name="テキスト ボックス 88"/>
          <p:cNvSpPr txBox="1"/>
          <p:nvPr/>
        </p:nvSpPr>
        <p:spPr>
          <a:xfrm>
            <a:off x="539552" y="3699314"/>
            <a:ext cx="342909" cy="553998"/>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n-ea"/>
                <a:ea typeface="+mn-ea"/>
              </a:rPr>
              <a:t>・</a:t>
            </a:r>
            <a:endParaRPr lang="en-US" altLang="ja-JP" sz="1000" b="1" dirty="0">
              <a:solidFill>
                <a:prstClr val="black"/>
              </a:solidFill>
              <a:latin typeface="+mn-ea"/>
              <a:ea typeface="+mn-ea"/>
            </a:endParaRPr>
          </a:p>
          <a:p>
            <a:pPr defTabSz="457200" eaLnBrk="1" fontAlgn="auto" hangingPunct="1">
              <a:spcBef>
                <a:spcPts val="0"/>
              </a:spcBef>
              <a:spcAft>
                <a:spcPts val="0"/>
              </a:spcAft>
            </a:pPr>
            <a:r>
              <a:rPr lang="ja-JP" altLang="en-US" sz="1000" b="1" dirty="0">
                <a:solidFill>
                  <a:prstClr val="black"/>
                </a:solidFill>
                <a:latin typeface="+mn-ea"/>
                <a:ea typeface="+mn-ea"/>
              </a:rPr>
              <a:t>・</a:t>
            </a:r>
            <a:endParaRPr lang="en-US" altLang="ja-JP" sz="1000" b="1" dirty="0">
              <a:solidFill>
                <a:prstClr val="black"/>
              </a:solidFill>
              <a:latin typeface="+mn-ea"/>
              <a:ea typeface="+mn-ea"/>
            </a:endParaRPr>
          </a:p>
          <a:p>
            <a:pPr defTabSz="457200" eaLnBrk="1" fontAlgn="auto" hangingPunct="1">
              <a:spcBef>
                <a:spcPts val="0"/>
              </a:spcBef>
              <a:spcAft>
                <a:spcPts val="0"/>
              </a:spcAft>
            </a:pPr>
            <a:r>
              <a:rPr lang="ja-JP" altLang="en-US" sz="1000" b="1" dirty="0">
                <a:solidFill>
                  <a:prstClr val="black"/>
                </a:solidFill>
                <a:latin typeface="+mn-ea"/>
                <a:ea typeface="+mn-ea"/>
              </a:rPr>
              <a:t>・</a:t>
            </a:r>
            <a:endParaRPr lang="en-US" altLang="ja-JP" sz="1000" b="1" dirty="0">
              <a:solidFill>
                <a:prstClr val="black"/>
              </a:solidFill>
              <a:latin typeface="+mn-ea"/>
              <a:ea typeface="+mn-ea"/>
            </a:endParaRPr>
          </a:p>
        </p:txBody>
      </p:sp>
      <p:sp>
        <p:nvSpPr>
          <p:cNvPr id="1363" name="山形 89"/>
          <p:cNvSpPr/>
          <p:nvPr/>
        </p:nvSpPr>
        <p:spPr>
          <a:xfrm>
            <a:off x="8474819"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4" name="山形 90"/>
          <p:cNvSpPr/>
          <p:nvPr/>
        </p:nvSpPr>
        <p:spPr>
          <a:xfrm>
            <a:off x="1662210" y="4676726"/>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5" name="山形 91"/>
          <p:cNvSpPr/>
          <p:nvPr/>
        </p:nvSpPr>
        <p:spPr>
          <a:xfrm>
            <a:off x="6364671" y="467948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6" name="山形 92"/>
          <p:cNvSpPr/>
          <p:nvPr/>
        </p:nvSpPr>
        <p:spPr>
          <a:xfrm>
            <a:off x="6792562"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7" name="山形 93"/>
          <p:cNvSpPr/>
          <p:nvPr/>
        </p:nvSpPr>
        <p:spPr>
          <a:xfrm>
            <a:off x="7213798" y="467863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8" name="山形 94"/>
          <p:cNvSpPr/>
          <p:nvPr/>
        </p:nvSpPr>
        <p:spPr>
          <a:xfrm>
            <a:off x="7641690"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9" name="山形 95"/>
          <p:cNvSpPr/>
          <p:nvPr/>
        </p:nvSpPr>
        <p:spPr>
          <a:xfrm>
            <a:off x="8069582"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0" name="テキスト ボックス 96"/>
          <p:cNvSpPr txBox="1"/>
          <p:nvPr/>
        </p:nvSpPr>
        <p:spPr>
          <a:xfrm>
            <a:off x="1581570" y="4413534"/>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システム開発</a:t>
            </a:r>
          </a:p>
        </p:txBody>
      </p:sp>
      <p:sp>
        <p:nvSpPr>
          <p:cNvPr id="1371" name="山形 97"/>
          <p:cNvSpPr/>
          <p:nvPr/>
        </p:nvSpPr>
        <p:spPr>
          <a:xfrm>
            <a:off x="3436041"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2" name="山形 98"/>
          <p:cNvSpPr/>
          <p:nvPr/>
        </p:nvSpPr>
        <p:spPr>
          <a:xfrm>
            <a:off x="3857277" y="467906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3" name="山形 99"/>
          <p:cNvSpPr/>
          <p:nvPr/>
        </p:nvSpPr>
        <p:spPr>
          <a:xfrm>
            <a:off x="4285169"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4" name="山形 100"/>
          <p:cNvSpPr/>
          <p:nvPr/>
        </p:nvSpPr>
        <p:spPr>
          <a:xfrm>
            <a:off x="4704269" y="467584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5" name="山形 101"/>
          <p:cNvSpPr/>
          <p:nvPr/>
        </p:nvSpPr>
        <p:spPr>
          <a:xfrm>
            <a:off x="5121233"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6" name="山形 102"/>
          <p:cNvSpPr/>
          <p:nvPr/>
        </p:nvSpPr>
        <p:spPr>
          <a:xfrm>
            <a:off x="5542469" y="467863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7" name="山形 103"/>
          <p:cNvSpPr/>
          <p:nvPr/>
        </p:nvSpPr>
        <p:spPr>
          <a:xfrm>
            <a:off x="5952777"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8" name="山形 104"/>
          <p:cNvSpPr/>
          <p:nvPr/>
        </p:nvSpPr>
        <p:spPr>
          <a:xfrm>
            <a:off x="3025001" y="467278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9" name="テキスト ボックス 105"/>
          <p:cNvSpPr txBox="1"/>
          <p:nvPr/>
        </p:nvSpPr>
        <p:spPr>
          <a:xfrm>
            <a:off x="2529136" y="4417656"/>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n-ea"/>
                <a:ea typeface="+mn-ea"/>
              </a:rPr>
              <a:t>運用開始</a:t>
            </a:r>
          </a:p>
        </p:txBody>
      </p:sp>
      <p:sp>
        <p:nvSpPr>
          <p:cNvPr id="1380" name="楕円 106"/>
          <p:cNvSpPr/>
          <p:nvPr/>
        </p:nvSpPr>
        <p:spPr>
          <a:xfrm>
            <a:off x="2737019" y="466773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1" name="右矢印 107"/>
          <p:cNvSpPr/>
          <p:nvPr/>
        </p:nvSpPr>
        <p:spPr>
          <a:xfrm>
            <a:off x="1648245" y="3356308"/>
            <a:ext cx="885865"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2" name="右矢印 108"/>
          <p:cNvSpPr/>
          <p:nvPr/>
        </p:nvSpPr>
        <p:spPr>
          <a:xfrm>
            <a:off x="3148819" y="2755625"/>
            <a:ext cx="1507374" cy="161035"/>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7" name="楕円 113"/>
          <p:cNvSpPr/>
          <p:nvPr/>
        </p:nvSpPr>
        <p:spPr>
          <a:xfrm>
            <a:off x="4958715" y="1910562"/>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8" name="テキスト ボックス 114"/>
          <p:cNvSpPr txBox="1"/>
          <p:nvPr/>
        </p:nvSpPr>
        <p:spPr>
          <a:xfrm>
            <a:off x="3843929" y="211811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n-ea"/>
                <a:ea typeface="+mn-ea"/>
              </a:rPr>
              <a:t>10</a:t>
            </a:r>
            <a:r>
              <a:rPr lang="ja-JP" altLang="en-US" sz="1200" dirty="0">
                <a:solidFill>
                  <a:prstClr val="black"/>
                </a:solidFill>
                <a:latin typeface="+mn-ea"/>
                <a:ea typeface="+mn-ea"/>
              </a:rPr>
              <a:t>月：〇〇</a:t>
            </a:r>
          </a:p>
        </p:txBody>
      </p:sp>
      <p:sp>
        <p:nvSpPr>
          <p:cNvPr id="1389" name="楕円 117"/>
          <p:cNvSpPr/>
          <p:nvPr/>
        </p:nvSpPr>
        <p:spPr>
          <a:xfrm>
            <a:off x="6972338" y="1896289"/>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90" name="テキスト ボックス 118"/>
          <p:cNvSpPr txBox="1"/>
          <p:nvPr/>
        </p:nvSpPr>
        <p:spPr>
          <a:xfrm>
            <a:off x="6634633" y="2103842"/>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５月：</a:t>
            </a:r>
          </a:p>
        </p:txBody>
      </p:sp>
      <p:sp>
        <p:nvSpPr>
          <p:cNvPr id="1391" name="楕円 119"/>
          <p:cNvSpPr/>
          <p:nvPr/>
        </p:nvSpPr>
        <p:spPr>
          <a:xfrm>
            <a:off x="3499275" y="188370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92" name="テキスト ボックス 120"/>
          <p:cNvSpPr txBox="1"/>
          <p:nvPr/>
        </p:nvSpPr>
        <p:spPr>
          <a:xfrm>
            <a:off x="2462492" y="2091060"/>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n-ea"/>
                <a:ea typeface="+mn-ea"/>
              </a:rPr>
              <a:t>12</a:t>
            </a:r>
            <a:r>
              <a:rPr lang="ja-JP" altLang="en-US" sz="1200" dirty="0">
                <a:solidFill>
                  <a:prstClr val="black"/>
                </a:solidFill>
                <a:latin typeface="+mn-ea"/>
                <a:ea typeface="+mn-ea"/>
              </a:rPr>
              <a:t>月：○○</a:t>
            </a:r>
          </a:p>
        </p:txBody>
      </p:sp>
      <p:sp>
        <p:nvSpPr>
          <p:cNvPr id="2" name="スライド番号プレースホルダー 1">
            <a:extLst>
              <a:ext uri="{FF2B5EF4-FFF2-40B4-BE49-F238E27FC236}">
                <a16:creationId xmlns:a16="http://schemas.microsoft.com/office/drawing/2014/main" id="{B6C194C6-39AE-44BA-8D69-48A70919F8E7}"/>
              </a:ext>
            </a:extLst>
          </p:cNvPr>
          <p:cNvSpPr>
            <a:spLocks noGrp="1"/>
          </p:cNvSpPr>
          <p:nvPr>
            <p:ph type="sldNum" sz="quarter" idx="12"/>
          </p:nvPr>
        </p:nvSpPr>
        <p:spPr/>
        <p:txBody>
          <a:bodyPr/>
          <a:lstStyle/>
          <a:p>
            <a:pPr>
              <a:defRPr/>
            </a:pPr>
            <a:fld id="{ED70751B-34C4-41F7-9A42-B8AF8614956A}" type="slidenum">
              <a:rPr lang="en-US" altLang="ja-JP" smtClean="0"/>
              <a:pPr>
                <a:defRPr/>
              </a:pPr>
              <a:t>12</a:t>
            </a:fld>
            <a:endParaRPr lang="en-US" altLang="ja-JP" dirty="0"/>
          </a:p>
        </p:txBody>
      </p:sp>
      <p:sp>
        <p:nvSpPr>
          <p:cNvPr id="47" name="テキスト ボックス 85">
            <a:extLst>
              <a:ext uri="{FF2B5EF4-FFF2-40B4-BE49-F238E27FC236}">
                <a16:creationId xmlns:a16="http://schemas.microsoft.com/office/drawing/2014/main" id="{EAFE62D9-424F-4AA8-894E-149812BAD00F}"/>
              </a:ext>
            </a:extLst>
          </p:cNvPr>
          <p:cNvSpPr txBox="1"/>
          <p:nvPr/>
        </p:nvSpPr>
        <p:spPr>
          <a:xfrm>
            <a:off x="4956157" y="2500641"/>
            <a:ext cx="189018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a:t>
            </a:r>
          </a:p>
        </p:txBody>
      </p:sp>
      <p:sp>
        <p:nvSpPr>
          <p:cNvPr id="48" name="右矢印 108">
            <a:extLst>
              <a:ext uri="{FF2B5EF4-FFF2-40B4-BE49-F238E27FC236}">
                <a16:creationId xmlns:a16="http://schemas.microsoft.com/office/drawing/2014/main" id="{8A28B7E9-8AA7-4B05-88F4-D97C3C038BCE}"/>
              </a:ext>
            </a:extLst>
          </p:cNvPr>
          <p:cNvSpPr/>
          <p:nvPr/>
        </p:nvSpPr>
        <p:spPr>
          <a:xfrm>
            <a:off x="2610370" y="3382995"/>
            <a:ext cx="1507374" cy="161035"/>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51" name="テキスト ボックス 50">
            <a:extLst>
              <a:ext uri="{FF2B5EF4-FFF2-40B4-BE49-F238E27FC236}">
                <a16:creationId xmlns:a16="http://schemas.microsoft.com/office/drawing/2014/main" id="{49019F05-5B9F-42D7-BBA5-392A427A4A29}"/>
              </a:ext>
            </a:extLst>
          </p:cNvPr>
          <p:cNvSpPr txBox="1"/>
          <p:nvPr/>
        </p:nvSpPr>
        <p:spPr>
          <a:xfrm>
            <a:off x="10805" y="5840875"/>
            <a:ext cx="5918079" cy="307777"/>
          </a:xfrm>
          <a:prstGeom prst="rect">
            <a:avLst/>
          </a:prstGeom>
          <a:noFill/>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4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＜サービスの事業化・持続的提供に向けた取組＞</a:t>
            </a:r>
            <a:endParaRPr kumimoji="1" lang="en-US" altLang="ja-JP" sz="14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p:txBody>
      </p:sp>
      <p:graphicFrame>
        <p:nvGraphicFramePr>
          <p:cNvPr id="5" name="表 4">
            <a:extLst>
              <a:ext uri="{FF2B5EF4-FFF2-40B4-BE49-F238E27FC236}">
                <a16:creationId xmlns:a16="http://schemas.microsoft.com/office/drawing/2014/main" id="{B4614C80-8E80-4AFB-97BE-2CD5B6F0C4C3}"/>
              </a:ext>
            </a:extLst>
          </p:cNvPr>
          <p:cNvGraphicFramePr>
            <a:graphicFrameLocks noGrp="1"/>
          </p:cNvGraphicFramePr>
          <p:nvPr>
            <p:extLst>
              <p:ext uri="{D42A27DB-BD31-4B8C-83A1-F6EECF244321}">
                <p14:modId xmlns:p14="http://schemas.microsoft.com/office/powerpoint/2010/main" val="1235792621"/>
              </p:ext>
            </p:extLst>
          </p:nvPr>
        </p:nvGraphicFramePr>
        <p:xfrm>
          <a:off x="232680" y="5024453"/>
          <a:ext cx="8651670" cy="691045"/>
        </p:xfrm>
        <a:graphic>
          <a:graphicData uri="http://schemas.openxmlformats.org/drawingml/2006/table">
            <a:tbl>
              <a:tblPr firstRow="1" bandRow="1"/>
              <a:tblGrid>
                <a:gridCol w="1353485">
                  <a:extLst>
                    <a:ext uri="{9D8B030D-6E8A-4147-A177-3AD203B41FA5}">
                      <a16:colId xmlns:a16="http://schemas.microsoft.com/office/drawing/2014/main" val="1927580178"/>
                    </a:ext>
                  </a:extLst>
                </a:gridCol>
                <a:gridCol w="2222963">
                  <a:extLst>
                    <a:ext uri="{9D8B030D-6E8A-4147-A177-3AD203B41FA5}">
                      <a16:colId xmlns:a16="http://schemas.microsoft.com/office/drawing/2014/main" val="4098341811"/>
                    </a:ext>
                  </a:extLst>
                </a:gridCol>
                <a:gridCol w="5075222">
                  <a:extLst>
                    <a:ext uri="{9D8B030D-6E8A-4147-A177-3AD203B41FA5}">
                      <a16:colId xmlns:a16="http://schemas.microsoft.com/office/drawing/2014/main" val="3851726168"/>
                    </a:ext>
                  </a:extLst>
                </a:gridCol>
              </a:tblGrid>
              <a:tr h="6910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dirty="0">
                        <a:latin typeface="+mn-ea"/>
                        <a:ea typeface="+mn-ea"/>
                      </a:endParaRPr>
                    </a:p>
                    <a:p>
                      <a:pPr algn="l"/>
                      <a:r>
                        <a:rPr kumimoji="1" lang="ja-JP" altLang="en-US" sz="1200" b="1" dirty="0">
                          <a:solidFill>
                            <a:srgbClr val="FF0000"/>
                          </a:solidFill>
                          <a:latin typeface="+mn-ea"/>
                          <a:ea typeface="+mn-ea"/>
                        </a:rPr>
                        <a:t>・本業務による事業実施</a:t>
                      </a:r>
                      <a:endParaRPr kumimoji="1" lang="en-US" altLang="ja-JP" sz="1200" b="1" dirty="0">
                        <a:solidFill>
                          <a:srgbClr val="FF0000"/>
                        </a:solidFill>
                        <a:latin typeface="+mn-ea"/>
                        <a:ea typeface="+mn-ea"/>
                      </a:endParaRPr>
                    </a:p>
                    <a:p>
                      <a:endParaRPr kumimoji="1" lang="en-US" altLang="ja-JP"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dirty="0">
                        <a:latin typeface="+mn-ea"/>
                        <a:ea typeface="+mn-ea"/>
                      </a:endParaRPr>
                    </a:p>
                    <a:p>
                      <a:r>
                        <a:rPr kumimoji="1" lang="ja-JP" altLang="en-US" sz="1200" b="1" dirty="0">
                          <a:solidFill>
                            <a:srgbClr val="FF0000"/>
                          </a:solidFill>
                          <a:latin typeface="+mn-ea"/>
                          <a:ea typeface="+mn-ea"/>
                        </a:rPr>
                        <a:t>・データ利活用（加古川市の費用負担なし）</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644011745"/>
                  </a:ext>
                </a:extLst>
              </a:tr>
            </a:tbl>
          </a:graphicData>
        </a:graphic>
      </p:graphicFrame>
      <p:sp>
        <p:nvSpPr>
          <p:cNvPr id="49" name="右矢印 108">
            <a:extLst>
              <a:ext uri="{FF2B5EF4-FFF2-40B4-BE49-F238E27FC236}">
                <a16:creationId xmlns:a16="http://schemas.microsoft.com/office/drawing/2014/main" id="{200B3F4B-D072-48F8-B5BF-E90EE1152B97}"/>
              </a:ext>
            </a:extLst>
          </p:cNvPr>
          <p:cNvSpPr/>
          <p:nvPr/>
        </p:nvSpPr>
        <p:spPr>
          <a:xfrm>
            <a:off x="1581569" y="5421283"/>
            <a:ext cx="2217813" cy="177257"/>
          </a:xfrm>
          <a:prstGeom prst="rightArrow">
            <a:avLst/>
          </a:prstGeom>
          <a:solidFill>
            <a:srgbClr val="FFFF00"/>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50" name="右矢印 108">
            <a:extLst>
              <a:ext uri="{FF2B5EF4-FFF2-40B4-BE49-F238E27FC236}">
                <a16:creationId xmlns:a16="http://schemas.microsoft.com/office/drawing/2014/main" id="{8FFCA0A5-E036-4BC0-B28F-AF7C2D66902D}"/>
              </a:ext>
            </a:extLst>
          </p:cNvPr>
          <p:cNvSpPr/>
          <p:nvPr/>
        </p:nvSpPr>
        <p:spPr>
          <a:xfrm>
            <a:off x="3799382" y="5420205"/>
            <a:ext cx="5084968" cy="178335"/>
          </a:xfrm>
          <a:prstGeom prst="rightArrow">
            <a:avLst/>
          </a:prstGeom>
          <a:solidFill>
            <a:srgbClr val="FFFF00"/>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cxnSp>
        <p:nvCxnSpPr>
          <p:cNvPr id="52" name="直線コネクタ 51">
            <a:extLst>
              <a:ext uri="{FF2B5EF4-FFF2-40B4-BE49-F238E27FC236}">
                <a16:creationId xmlns:a16="http://schemas.microsoft.com/office/drawing/2014/main" id="{92CFFF30-DB2E-4A0A-9A4B-8A861CDA16A5}"/>
              </a:ext>
            </a:extLst>
          </p:cNvPr>
          <p:cNvCxnSpPr/>
          <p:nvPr/>
        </p:nvCxnSpPr>
        <p:spPr>
          <a:xfrm>
            <a:off x="3816793" y="1556793"/>
            <a:ext cx="0" cy="4158705"/>
          </a:xfrm>
          <a:prstGeom prst="line">
            <a:avLst/>
          </a:prstGeom>
          <a:ln w="476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07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kern="0" dirty="0">
                <a:solidFill>
                  <a:prstClr val="white"/>
                </a:solidFill>
                <a:latin typeface="+mn-ea"/>
                <a:ea typeface="+mn-ea"/>
              </a:rPr>
              <a:t>高齢者見守り自転車（</a:t>
            </a:r>
            <a:r>
              <a:rPr kumimoji="0" lang="ja-JP" altLang="en-US" b="1" i="0" u="none" strike="noStrike" kern="0" cap="none" spc="0" normalizeH="0" baseline="0" noProof="0" dirty="0">
                <a:ln>
                  <a:noFill/>
                </a:ln>
                <a:solidFill>
                  <a:prstClr val="white"/>
                </a:solidFill>
                <a:effectLst/>
                <a:uLnTx/>
                <a:uFillTx/>
                <a:latin typeface="+mn-ea"/>
                <a:ea typeface="+mn-ea"/>
                <a:cs typeface="+mn-cs"/>
              </a:rPr>
              <a:t>機器概要等）（１</a:t>
            </a:r>
            <a:r>
              <a:rPr kumimoji="0" lang="en-US" altLang="ja-JP" b="1" i="0" u="none" strike="noStrike" kern="0" cap="none" spc="0" normalizeH="0" baseline="0" noProof="0" dirty="0">
                <a:ln>
                  <a:noFill/>
                </a:ln>
                <a:solidFill>
                  <a:prstClr val="white"/>
                </a:solidFill>
                <a:effectLst/>
                <a:uLnTx/>
                <a:uFillTx/>
                <a:latin typeface="+mn-ea"/>
                <a:ea typeface="+mn-ea"/>
                <a:cs typeface="+mn-cs"/>
              </a:rPr>
              <a:t>/</a:t>
            </a:r>
            <a:r>
              <a:rPr kumimoji="0" lang="ja-JP" altLang="en-US" b="1" i="0" u="none" strike="noStrike" kern="0" cap="none" spc="0" normalizeH="0" baseline="0" noProof="0" dirty="0">
                <a:ln>
                  <a:noFill/>
                </a:ln>
                <a:solidFill>
                  <a:prstClr val="white"/>
                </a:solidFill>
                <a:effectLst/>
                <a:uLnTx/>
                <a:uFillTx/>
                <a:latin typeface="+mn-ea"/>
                <a:ea typeface="+mn-ea"/>
                <a:cs typeface="+mn-cs"/>
              </a:rPr>
              <a:t>１）</a:t>
            </a: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導入機器詳細</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384995"/>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a:defRPr/>
            </a:pPr>
            <a:r>
              <a:rPr lang="ja-JP" altLang="en-US" sz="1400" i="1" dirty="0">
                <a:solidFill>
                  <a:srgbClr val="FF0000"/>
                </a:solidFill>
              </a:rPr>
              <a:t>・利用者にとって利用しやすいものかわかるように記載すること。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a:pPr>
            <a:r>
              <a:rPr lang="ja-JP" altLang="en-US" sz="1400" i="1" dirty="0">
                <a:solidFill>
                  <a:srgbClr val="FF0000"/>
                </a:solidFill>
              </a:rPr>
              <a:t>・今回導入する自転車について、デザイン性、安全性、操作性、耐久性がわかるように記載すること。</a:t>
            </a:r>
          </a:p>
          <a:p>
            <a:pPr lvl="0">
              <a:defRPr/>
            </a:pPr>
            <a:r>
              <a:rPr lang="ja-JP" altLang="en-US" sz="1400" i="1" dirty="0">
                <a:solidFill>
                  <a:srgbClr val="FF0000"/>
                </a:solidFill>
              </a:rPr>
              <a:t>・高齢者見守り自転車に搭載する見守りタグ検知器について記載すること。</a:t>
            </a:r>
          </a:p>
          <a:p>
            <a:pPr lvl="0">
              <a:defRPr/>
            </a:pPr>
            <a:r>
              <a:rPr lang="ja-JP" altLang="en-US" sz="1400" i="1" dirty="0">
                <a:solidFill>
                  <a:srgbClr val="FF0000"/>
                </a:solidFill>
              </a:rPr>
              <a:t>・走行データを取得するための機器について記載すること。</a:t>
            </a:r>
          </a:p>
          <a:p>
            <a:pPr lvl="0">
              <a:defRPr/>
            </a:pPr>
            <a:r>
              <a:rPr lang="ja-JP" altLang="en-US" sz="1400" i="1" dirty="0">
                <a:solidFill>
                  <a:srgbClr val="FF0000"/>
                </a:solidFill>
              </a:rPr>
              <a:t>・導入する自転車台数は、事業の目的を踏まえて提案すること。（</a:t>
            </a:r>
            <a:r>
              <a:rPr lang="en-US" altLang="ja-JP" sz="1400" i="1" dirty="0">
                <a:solidFill>
                  <a:srgbClr val="FF0000"/>
                </a:solidFill>
              </a:rPr>
              <a:t>30</a:t>
            </a:r>
            <a:r>
              <a:rPr lang="ja-JP" altLang="en-US" sz="1400" i="1" dirty="0">
                <a:solidFill>
                  <a:srgbClr val="FF0000"/>
                </a:solidFill>
              </a:rPr>
              <a:t>台以上とすること。）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13</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233521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kern="0" dirty="0">
                <a:solidFill>
                  <a:prstClr val="white"/>
                </a:solidFill>
                <a:latin typeface="+mn-ea"/>
                <a:ea typeface="+mn-ea"/>
              </a:rPr>
              <a:t>高齢者見守り自転車（</a:t>
            </a:r>
            <a:r>
              <a:rPr kumimoji="0" lang="ja-JP" altLang="en-US" b="1" i="0" u="none" strike="noStrike" kern="0" cap="none" spc="0" normalizeH="0" baseline="0" noProof="0" dirty="0">
                <a:ln>
                  <a:noFill/>
                </a:ln>
                <a:solidFill>
                  <a:prstClr val="white"/>
                </a:solidFill>
                <a:effectLst/>
                <a:uLnTx/>
                <a:uFillTx/>
                <a:latin typeface="+mn-ea"/>
                <a:ea typeface="+mn-ea"/>
                <a:cs typeface="+mn-cs"/>
              </a:rPr>
              <a:t>運営方法）</a:t>
            </a:r>
            <a:r>
              <a:rPr kumimoji="0" lang="ja-JP" altLang="en-US" b="1" kern="0" dirty="0">
                <a:solidFill>
                  <a:prstClr val="white"/>
                </a:solidFill>
                <a:latin typeface="+mn-ea"/>
              </a:rPr>
              <a:t> （１</a:t>
            </a:r>
            <a:r>
              <a:rPr kumimoji="0" lang="en-US" altLang="ja-JP" b="1" kern="0" dirty="0">
                <a:solidFill>
                  <a:prstClr val="white"/>
                </a:solidFill>
                <a:latin typeface="+mn-ea"/>
              </a:rPr>
              <a:t>/</a:t>
            </a:r>
            <a:r>
              <a:rPr kumimoji="0" lang="ja-JP" altLang="en-US" b="1" kern="0" dirty="0">
                <a:solidFill>
                  <a:prstClr val="white"/>
                </a:solidFill>
                <a:latin typeface="+mn-ea"/>
              </a:rPr>
              <a:t>３）</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運営方法</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738664"/>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・利用者の募集、自転車の管理方法、維持管理、利用料金等、利用者からの問い合わせ対応について記載すること。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14</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3944008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kern="0" dirty="0">
                <a:solidFill>
                  <a:prstClr val="white"/>
                </a:solidFill>
                <a:latin typeface="+mn-ea"/>
                <a:ea typeface="+mn-ea"/>
              </a:rPr>
              <a:t>高齢者見守り自転車（</a:t>
            </a:r>
            <a:r>
              <a:rPr kumimoji="0" lang="ja-JP" altLang="en-US" b="1" i="0" u="none" strike="noStrike" kern="0" cap="none" spc="0" normalizeH="0" baseline="0" noProof="0" dirty="0">
                <a:ln>
                  <a:noFill/>
                </a:ln>
                <a:solidFill>
                  <a:prstClr val="white"/>
                </a:solidFill>
                <a:effectLst/>
                <a:uLnTx/>
                <a:uFillTx/>
                <a:latin typeface="+mn-ea"/>
                <a:ea typeface="+mn-ea"/>
                <a:cs typeface="+mn-cs"/>
              </a:rPr>
              <a:t>運営方法）</a:t>
            </a:r>
            <a:r>
              <a:rPr kumimoji="0" lang="ja-JP" altLang="en-US" b="1" kern="0" dirty="0">
                <a:solidFill>
                  <a:prstClr val="white"/>
                </a:solidFill>
                <a:latin typeface="+mn-ea"/>
              </a:rPr>
              <a:t> （２</a:t>
            </a:r>
            <a:r>
              <a:rPr kumimoji="0" lang="en-US" altLang="ja-JP" b="1" kern="0" dirty="0">
                <a:solidFill>
                  <a:prstClr val="white"/>
                </a:solidFill>
                <a:latin typeface="+mn-ea"/>
              </a:rPr>
              <a:t>/</a:t>
            </a:r>
            <a:r>
              <a:rPr kumimoji="0" lang="ja-JP" altLang="en-US" b="1" kern="0" dirty="0">
                <a:solidFill>
                  <a:prstClr val="white"/>
                </a:solidFill>
                <a:latin typeface="+mn-ea"/>
              </a:rPr>
              <a:t>３）</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セキュリティ対策</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169551"/>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・ＧＰＳなどから得られたデータ等の管理方法について記載すること。</a:t>
            </a:r>
          </a:p>
          <a:p>
            <a:pPr lvl="0">
              <a:defRPr/>
            </a:pPr>
            <a:r>
              <a:rPr lang="ja-JP" altLang="en-US" sz="1400" i="1" dirty="0">
                <a:solidFill>
                  <a:srgbClr val="FF0000"/>
                </a:solidFill>
              </a:rPr>
              <a:t>・総務省「スマートシティセキュリティガイドライン（</a:t>
            </a:r>
            <a:r>
              <a:rPr lang="en-US" altLang="ja-JP" sz="1400" i="1" dirty="0">
                <a:solidFill>
                  <a:srgbClr val="FF0000"/>
                </a:solidFill>
              </a:rPr>
              <a:t>2.0</a:t>
            </a:r>
            <a:r>
              <a:rPr lang="ja-JP" altLang="en-US" sz="1400" i="1" dirty="0">
                <a:solidFill>
                  <a:srgbClr val="FF0000"/>
                </a:solidFill>
              </a:rPr>
              <a:t>版）」</a:t>
            </a:r>
            <a:endParaRPr lang="en-US" altLang="ja-JP" sz="1400" i="1" dirty="0">
              <a:solidFill>
                <a:srgbClr val="FF0000"/>
              </a:solidFill>
            </a:endParaRPr>
          </a:p>
          <a:p>
            <a:pPr lvl="0">
              <a:defRPr/>
            </a:pPr>
            <a:r>
              <a:rPr lang="ja-JP" altLang="en-US" sz="1400" i="1" dirty="0">
                <a:solidFill>
                  <a:srgbClr val="FF0000"/>
                </a:solidFill>
              </a:rPr>
              <a:t>（</a:t>
            </a:r>
            <a:r>
              <a:rPr lang="en-US" altLang="ja-JP" sz="1400" i="1" dirty="0">
                <a:solidFill>
                  <a:srgbClr val="FF0000"/>
                </a:solidFill>
              </a:rPr>
              <a:t>https://www.soumu.go.jp/menu_news/s-news/01cyber01_02000001_00115.html</a:t>
            </a:r>
            <a:r>
              <a:rPr lang="ja-JP" altLang="en-US" sz="1400" i="1" dirty="0">
                <a:solidFill>
                  <a:srgbClr val="FF0000"/>
                </a:solidFill>
              </a:rPr>
              <a:t>）</a:t>
            </a:r>
          </a:p>
          <a:p>
            <a:pPr lvl="0">
              <a:defRPr/>
            </a:pPr>
            <a:r>
              <a:rPr lang="ja-JP" altLang="en-US" sz="1400" i="1" dirty="0">
                <a:solidFill>
                  <a:srgbClr val="FF0000"/>
                </a:solidFill>
              </a:rPr>
              <a:t>を参考にセキュリティ対策を記載すること。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15</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1365232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427715"/>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3" name="Text Box 4"/>
          <p:cNvSpPr txBox="1">
            <a:spLocks noChangeArrowheads="1"/>
          </p:cNvSpPr>
          <p:nvPr/>
        </p:nvSpPr>
        <p:spPr>
          <a:xfrm>
            <a:off x="18852" y="590723"/>
            <a:ext cx="6490289"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利用者ニーズを踏まえたサービス改善体制・計画</a:t>
            </a:r>
            <a:endParaRPr lang="ja-JP" altLang="en-US" sz="16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122626" y="976045"/>
            <a:ext cx="8884397"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利用者のニーズ等を踏まえてアジャイルにサービスを改善していくための体制・計画など記載すること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0185" y="3626559"/>
            <a:ext cx="4291748"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プライバシーの確保</a:t>
            </a:r>
            <a:endParaRPr lang="ja-JP" altLang="en-US" sz="16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73357" y="4023558"/>
            <a:ext cx="8884397" cy="523220"/>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プライバシー影響評価（</a:t>
            </a:r>
            <a:r>
              <a:rPr lang="en-US" altLang="ja-JP" sz="1400" i="1" dirty="0">
                <a:solidFill>
                  <a:srgbClr val="FF0000"/>
                </a:solidFill>
              </a:rPr>
              <a:t>PIA</a:t>
            </a:r>
            <a:r>
              <a:rPr lang="ja-JP" altLang="en-US" sz="1400" i="1" dirty="0">
                <a:solidFill>
                  <a:srgbClr val="FF0000"/>
                </a:solidFill>
              </a:rPr>
              <a:t>）の実施</a:t>
            </a:r>
            <a:r>
              <a:rPr lang="ja-JP" altLang="en-US" sz="1400" i="1">
                <a:solidFill>
                  <a:srgbClr val="FF0000"/>
                </a:solidFill>
              </a:rPr>
              <a:t>等、利用者の</a:t>
            </a:r>
            <a:r>
              <a:rPr lang="ja-JP" altLang="en-US" sz="1400" i="1" dirty="0">
                <a:solidFill>
                  <a:srgbClr val="FF0000"/>
                </a:solidFill>
              </a:rPr>
              <a:t>個人情報の適切な取扱いやプライバシーを確保するための具体的な取組を記載すること</a:t>
            </a:r>
            <a:endParaRPr lang="en-US" altLang="ja-JP" sz="1400" i="1" dirty="0">
              <a:solidFill>
                <a:srgbClr val="FF0000"/>
              </a:solidFill>
            </a:endParaRPr>
          </a:p>
        </p:txBody>
      </p:sp>
      <p:sp>
        <p:nvSpPr>
          <p:cNvPr id="14" name="Rectangle 67">
            <a:extLst>
              <a:ext uri="{FF2B5EF4-FFF2-40B4-BE49-F238E27FC236}">
                <a16:creationId xmlns:a16="http://schemas.microsoft.com/office/drawing/2014/main" id="{CA7D570C-F001-40D2-AA4E-20DC0A19B496}"/>
              </a:ext>
            </a:extLst>
          </p:cNvPr>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高齢者見守り自転車（運営方法） （３</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３）</a:t>
            </a:r>
          </a:p>
          <a:p>
            <a:pPr eaLnBrk="1" hangingPunct="1">
              <a:spcBef>
                <a:spcPct val="0"/>
              </a:spcBef>
              <a:buFontTx/>
              <a:buNone/>
            </a:pPr>
            <a:r>
              <a:rPr lang="ja-JP" altLang="en-US" sz="1800" b="1" dirty="0">
                <a:solidFill>
                  <a:schemeClr val="bg1"/>
                </a:solidFill>
                <a:latin typeface="ＭＳ Ｐゴシック" panose="020B0600070205080204" pitchFamily="50" charset="-128"/>
              </a:rPr>
              <a:t>・サービス設計等の適切性</a:t>
            </a:r>
            <a:endParaRPr lang="ja-JP" altLang="en-US" sz="1400" b="1" dirty="0">
              <a:solidFill>
                <a:schemeClr val="bg1"/>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7309094D-5755-4C53-B900-AD3AC56EEC82}"/>
              </a:ext>
            </a:extLst>
          </p:cNvPr>
          <p:cNvSpPr>
            <a:spLocks noGrp="1"/>
          </p:cNvSpPr>
          <p:nvPr>
            <p:ph type="sldNum" sz="quarter" idx="12"/>
          </p:nvPr>
        </p:nvSpPr>
        <p:spPr/>
        <p:txBody>
          <a:bodyPr/>
          <a:lstStyle/>
          <a:p>
            <a:pPr>
              <a:defRPr/>
            </a:pPr>
            <a:fld id="{ED70751B-34C4-41F7-9A42-B8AF8614956A}" type="slidenum">
              <a:rPr lang="en-US" altLang="ja-JP" smtClean="0"/>
              <a:pPr>
                <a:defRPr/>
              </a:pPr>
              <a:t>16</a:t>
            </a:fld>
            <a:endParaRPr lang="en-US" altLang="ja-JP" dirty="0"/>
          </a:p>
        </p:txBody>
      </p:sp>
    </p:spTree>
    <p:extLst>
      <p:ext uri="{BB962C8B-B14F-4D97-AF65-F5344CB8AC3E}">
        <p14:creationId xmlns:p14="http://schemas.microsoft.com/office/powerpoint/2010/main" val="53110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4">
            <a:extLst>
              <a:ext uri="{FF2B5EF4-FFF2-40B4-BE49-F238E27FC236}">
                <a16:creationId xmlns:a16="http://schemas.microsoft.com/office/drawing/2014/main" id="{DFFE597B-4CAA-4C2E-8DE5-391816D1A4D4}"/>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eaLnBrk="1" hangingPunct="1"/>
            <a:r>
              <a:rPr lang="ja-JP" altLang="en-US" b="1" dirty="0">
                <a:solidFill>
                  <a:schemeClr val="bg1"/>
                </a:solidFill>
                <a:latin typeface="ＭＳ Ｐゴシック" panose="020B0600070205080204" pitchFamily="50" charset="-128"/>
              </a:rPr>
              <a:t>高齢者見守り自転車</a:t>
            </a:r>
            <a:r>
              <a:rPr kumimoji="0" lang="ja-JP" altLang="en-US" b="1" kern="0" dirty="0">
                <a:solidFill>
                  <a:prstClr val="white"/>
                </a:solidFill>
                <a:latin typeface="+mn-ea"/>
              </a:rPr>
              <a:t>（情報連携基盤との連携） （１</a:t>
            </a:r>
            <a:r>
              <a:rPr kumimoji="0" lang="en-US" altLang="ja-JP" b="1" kern="0" dirty="0">
                <a:solidFill>
                  <a:prstClr val="white"/>
                </a:solidFill>
                <a:latin typeface="+mn-ea"/>
              </a:rPr>
              <a:t>/</a:t>
            </a:r>
            <a:r>
              <a:rPr kumimoji="0" lang="ja-JP" altLang="en-US" b="1" kern="0" dirty="0">
                <a:solidFill>
                  <a:prstClr val="white"/>
                </a:solidFill>
                <a:latin typeface="+mn-ea"/>
              </a:rPr>
              <a:t>２）</a:t>
            </a:r>
            <a:endParaRPr lang="ja-JP" altLang="en-US" b="1" dirty="0">
              <a:solidFill>
                <a:schemeClr val="bg1"/>
              </a:solidFill>
              <a:latin typeface="ＭＳ Ｐゴシック" panose="020B0600070205080204" pitchFamily="50" charset="-128"/>
            </a:endParaRPr>
          </a:p>
        </p:txBody>
      </p:sp>
      <p:sp>
        <p:nvSpPr>
          <p:cNvPr id="1621" name="Text Box 4"/>
          <p:cNvSpPr txBox="1">
            <a:spLocks noChangeArrowheads="1"/>
          </p:cNvSpPr>
          <p:nvPr/>
        </p:nvSpPr>
        <p:spPr>
          <a:xfrm>
            <a:off x="107504" y="615274"/>
            <a:ext cx="7398461"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1600" b="1" dirty="0">
                <a:solidFill>
                  <a:srgbClr val="000000"/>
                </a:solidFill>
                <a:latin typeface="+mn-ea"/>
              </a:rPr>
              <a:t>情報連携基盤との連携</a:t>
            </a:r>
          </a:p>
        </p:txBody>
      </p:sp>
      <p:sp>
        <p:nvSpPr>
          <p:cNvPr id="1622" name="正方形/長方形 8"/>
          <p:cNvSpPr/>
          <p:nvPr/>
        </p:nvSpPr>
        <p:spPr>
          <a:xfrm>
            <a:off x="215516" y="993102"/>
            <a:ext cx="8712968" cy="3139321"/>
          </a:xfrm>
          <a:prstGeom prst="rect">
            <a:avLst/>
          </a:prstGeom>
        </p:spPr>
        <p:txBody>
          <a:bodyPr wrap="square" lIns="90000">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＜データ連携基盤の種類＞</a:t>
            </a:r>
            <a:endParaRPr kumimoji="1" lang="en-US" altLang="ja-JP"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R="44450" lvl="0" indent="127000">
              <a:spcAft>
                <a:spcPts val="0"/>
              </a:spcAft>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a:t>
            </a:r>
            <a:r>
              <a:rPr lang="en-US" altLang="ja-JP" sz="1100" kern="100" dirty="0">
                <a:solidFill>
                  <a:srgbClr val="000000"/>
                </a:solidFill>
                <a:latin typeface="+mn-ea"/>
                <a:ea typeface="+mn-ea"/>
                <a:cs typeface="Meiryo UI" panose="020B0604030504040204" pitchFamily="50" charset="-128"/>
              </a:rPr>
              <a:t>FIWARE</a:t>
            </a: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endParaRPr kumimoji="1" lang="en-US" altLang="ja-JP"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　データ連携基盤をどのように運用していくのか詳細かつ具体的に記載すること。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a:p>
            <a:pPr marR="44450" indent="127000">
              <a:spcAft>
                <a:spcPts val="0"/>
              </a:spcAft>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R="44450" indent="127000">
              <a:spcAft>
                <a:spcPts val="0"/>
              </a:spcAft>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＜データ連携＞</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　どのような機能・サービスを実現するのか等を詳細かつ具体的に記載すること。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lang="en-US" altLang="ja-JP" sz="1100" i="1" kern="100" dirty="0">
              <a:solidFill>
                <a:srgbClr val="F73131"/>
              </a:solidFill>
              <a:latin typeface="+mn-ea"/>
              <a:ea typeface="+mn-ea"/>
              <a:cs typeface="Meiryo UI" panose="020B0604030504040204" pitchFamily="50" charset="-128"/>
            </a:endParaRPr>
          </a:p>
          <a:p>
            <a:pPr lvl="0">
              <a:defRPr/>
            </a:pPr>
            <a:r>
              <a:rPr lang="ja-JP" altLang="en-US" sz="1100" i="1" dirty="0">
                <a:solidFill>
                  <a:srgbClr val="FF0000"/>
                </a:solidFill>
              </a:rPr>
              <a:t>　</a:t>
            </a:r>
            <a:r>
              <a:rPr lang="en-US" altLang="ja-JP" sz="1100" i="1" dirty="0">
                <a:solidFill>
                  <a:srgbClr val="FF0000"/>
                </a:solidFill>
              </a:rPr>
              <a:t>※</a:t>
            </a:r>
          </a:p>
          <a:p>
            <a:pPr lvl="0">
              <a:defRPr/>
            </a:pPr>
            <a:r>
              <a:rPr lang="ja-JP" altLang="en-US" sz="1100" i="1" dirty="0">
                <a:solidFill>
                  <a:srgbClr val="FF0000"/>
                </a:solidFill>
              </a:rPr>
              <a:t>　　・高齢者見守り自転車から取得したデータの連携手法及び情報を可視化する提案について記載すること。</a:t>
            </a:r>
          </a:p>
          <a:p>
            <a:pPr lvl="0">
              <a:defRPr/>
            </a:pPr>
            <a:r>
              <a:rPr lang="ja-JP" altLang="en-US" sz="1100" i="1" dirty="0">
                <a:solidFill>
                  <a:srgbClr val="FF0000"/>
                </a:solidFill>
              </a:rPr>
              <a:t>　　・高齢者見守り自転車から取得したデータの利活用に関する提案について記載すること。</a:t>
            </a:r>
          </a:p>
          <a:p>
            <a:pPr lvl="0">
              <a:defRPr/>
            </a:pPr>
            <a:r>
              <a:rPr lang="ja-JP" altLang="en-US" sz="1100" i="1" dirty="0">
                <a:solidFill>
                  <a:srgbClr val="FF0000"/>
                </a:solidFill>
              </a:rPr>
              <a:t>　　・令和５年度以降の利用者の運転特性、危険個所等の分析を容易にできる提案をすること。</a:t>
            </a:r>
            <a:endParaRPr lang="en-US" altLang="ja-JP" sz="1100" i="1" kern="100" dirty="0">
              <a:solidFill>
                <a:srgbClr val="F73131"/>
              </a:solidFill>
              <a:latin typeface="+mn-ea"/>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p:txBody>
      </p:sp>
      <p:sp>
        <p:nvSpPr>
          <p:cNvPr id="1623" name="正方形/長方形 11"/>
          <p:cNvSpPr/>
          <p:nvPr/>
        </p:nvSpPr>
        <p:spPr>
          <a:xfrm>
            <a:off x="6156176" y="1109399"/>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25" name="Rectangle 66"/>
          <p:cNvSpPr>
            <a:spLocks noChangeArrowheads="1"/>
          </p:cNvSpPr>
          <p:nvPr/>
        </p:nvSpPr>
        <p:spPr>
          <a:xfrm>
            <a:off x="179513" y="980728"/>
            <a:ext cx="878497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BC5A18E4-FB91-48E2-AC73-135C8A7B48F4}"/>
              </a:ext>
            </a:extLst>
          </p:cNvPr>
          <p:cNvSpPr>
            <a:spLocks noGrp="1"/>
          </p:cNvSpPr>
          <p:nvPr>
            <p:ph type="sldNum" sz="quarter" idx="12"/>
          </p:nvPr>
        </p:nvSpPr>
        <p:spPr/>
        <p:txBody>
          <a:bodyPr/>
          <a:lstStyle/>
          <a:p>
            <a:pPr>
              <a:defRPr/>
            </a:pPr>
            <a:fld id="{ED70751B-34C4-41F7-9A42-B8AF8614956A}" type="slidenum">
              <a:rPr lang="en-US" altLang="ja-JP" smtClean="0"/>
              <a:pPr>
                <a:defRPr/>
              </a:pPr>
              <a:t>17</a:t>
            </a:fld>
            <a:endParaRPr lang="en-US" altLang="ja-JP" dirty="0"/>
          </a:p>
        </p:txBody>
      </p:sp>
      <p:sp>
        <p:nvSpPr>
          <p:cNvPr id="9" name="正方形/長方形 16">
            <a:extLst>
              <a:ext uri="{FF2B5EF4-FFF2-40B4-BE49-F238E27FC236}">
                <a16:creationId xmlns:a16="http://schemas.microsoft.com/office/drawing/2014/main" id="{44E0FE9E-324D-405E-84F2-D176F0A4AE80}"/>
              </a:ext>
            </a:extLst>
          </p:cNvPr>
          <p:cNvSpPr/>
          <p:nvPr/>
        </p:nvSpPr>
        <p:spPr>
          <a:xfrm>
            <a:off x="6300192" y="604853"/>
            <a:ext cx="2664296"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877709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kern="0" dirty="0">
                <a:solidFill>
                  <a:prstClr val="white"/>
                </a:solidFill>
                <a:latin typeface="+mn-ea"/>
                <a:ea typeface="+mn-ea"/>
              </a:rPr>
              <a:t>高齢者見守り自転車（</a:t>
            </a:r>
            <a:r>
              <a:rPr kumimoji="0" lang="ja-JP" altLang="en-US" b="1" i="0" u="none" strike="noStrike" kern="0" cap="none" spc="0" normalizeH="0" baseline="0" noProof="0" dirty="0">
                <a:ln>
                  <a:noFill/>
                </a:ln>
                <a:solidFill>
                  <a:prstClr val="white"/>
                </a:solidFill>
                <a:effectLst/>
                <a:uLnTx/>
                <a:uFillTx/>
                <a:latin typeface="+mn-ea"/>
                <a:ea typeface="+mn-ea"/>
                <a:cs typeface="+mn-cs"/>
              </a:rPr>
              <a:t>情報連携基盤との連携）</a:t>
            </a:r>
            <a:r>
              <a:rPr kumimoji="0" lang="ja-JP" altLang="en-US" b="1" kern="0" dirty="0">
                <a:solidFill>
                  <a:prstClr val="white"/>
                </a:solidFill>
                <a:latin typeface="+mn-ea"/>
              </a:rPr>
              <a:t> （２</a:t>
            </a:r>
            <a:r>
              <a:rPr kumimoji="0" lang="en-US" altLang="ja-JP" b="1" kern="0" dirty="0">
                <a:solidFill>
                  <a:prstClr val="white"/>
                </a:solidFill>
                <a:latin typeface="+mn-ea"/>
              </a:rPr>
              <a:t>/</a:t>
            </a:r>
            <a:r>
              <a:rPr kumimoji="0" lang="ja-JP" altLang="en-US" b="1" kern="0" dirty="0">
                <a:solidFill>
                  <a:prstClr val="white"/>
                </a:solidFill>
                <a:latin typeface="+mn-ea"/>
              </a:rPr>
              <a:t>２）</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1600" b="1" dirty="0">
                <a:solidFill>
                  <a:srgbClr val="000000"/>
                </a:solidFill>
                <a:latin typeface="+mn-ea"/>
                <a:ea typeface="+mn-ea"/>
              </a:rPr>
              <a:t>見守りサービス連携</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523220"/>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・見守りサービスの魅力向上について提案すること。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18</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1201170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kern="0" dirty="0">
                <a:solidFill>
                  <a:prstClr val="white"/>
                </a:solidFill>
                <a:latin typeface="+mn-ea"/>
                <a:ea typeface="+mn-ea"/>
              </a:rPr>
              <a:t>高齢者見守り自転車（</a:t>
            </a:r>
            <a:r>
              <a:rPr kumimoji="0" lang="ja-JP" altLang="en-US" b="1" i="0" u="none" strike="noStrike" kern="0" cap="none" spc="0" normalizeH="0" baseline="0" noProof="0" dirty="0">
                <a:ln>
                  <a:noFill/>
                </a:ln>
                <a:solidFill>
                  <a:prstClr val="white"/>
                </a:solidFill>
                <a:effectLst/>
                <a:uLnTx/>
                <a:uFillTx/>
                <a:latin typeface="+mn-ea"/>
                <a:ea typeface="+mn-ea"/>
                <a:cs typeface="+mn-cs"/>
              </a:rPr>
              <a:t>事業計画）</a:t>
            </a:r>
            <a:r>
              <a:rPr kumimoji="0" lang="ja-JP" altLang="en-US" b="1" kern="0" dirty="0">
                <a:solidFill>
                  <a:prstClr val="white"/>
                </a:solidFill>
                <a:latin typeface="+mn-ea"/>
              </a:rPr>
              <a:t> （１</a:t>
            </a:r>
            <a:r>
              <a:rPr kumimoji="0" lang="en-US" altLang="ja-JP" b="1" kern="0" dirty="0">
                <a:solidFill>
                  <a:prstClr val="white"/>
                </a:solidFill>
                <a:latin typeface="+mn-ea"/>
              </a:rPr>
              <a:t>/</a:t>
            </a:r>
            <a:r>
              <a:rPr kumimoji="0" lang="ja-JP" altLang="en-US" b="1" kern="0" dirty="0">
                <a:solidFill>
                  <a:prstClr val="white"/>
                </a:solidFill>
                <a:latin typeface="+mn-ea"/>
              </a:rPr>
              <a:t>２）</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事業計画</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954107"/>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・事業周知、利用促進に向けた事業計画について記載すること。</a:t>
            </a:r>
          </a:p>
          <a:p>
            <a:pPr lvl="0">
              <a:defRPr/>
            </a:pPr>
            <a:r>
              <a:rPr lang="ja-JP" altLang="en-US" sz="1400" i="1" dirty="0">
                <a:solidFill>
                  <a:srgbClr val="FF0000"/>
                </a:solidFill>
              </a:rPr>
              <a:t>・本市の特性や利用ニーズを考慮した一層の利便性向上、利用促進に向けたサービスを提供すること。</a:t>
            </a:r>
          </a:p>
          <a:p>
            <a:pPr lvl="0">
              <a:defRPr/>
            </a:pPr>
            <a:r>
              <a:rPr lang="ja-JP" altLang="en-US" sz="1400" i="1" dirty="0">
                <a:solidFill>
                  <a:srgbClr val="FF0000"/>
                </a:solidFill>
              </a:rPr>
              <a:t>・令和５年度以降の事業運営計画について記載すること。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19</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204412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実施体制図（２</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２）　　　</a:t>
            </a:r>
          </a:p>
        </p:txBody>
      </p:sp>
      <p:sp>
        <p:nvSpPr>
          <p:cNvPr id="1275" name="Text Box 4"/>
          <p:cNvSpPr txBox="1">
            <a:spLocks noChangeArrowheads="1"/>
          </p:cNvSpPr>
          <p:nvPr/>
        </p:nvSpPr>
        <p:spPr>
          <a:xfrm>
            <a:off x="85363" y="636526"/>
            <a:ext cx="3884240" cy="5047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運営体制</a:t>
            </a:r>
          </a:p>
          <a:p>
            <a:pPr marL="238125" indent="-238125" eaLnBrk="1" hangingPunct="1">
              <a:lnSpc>
                <a:spcPct val="90000"/>
              </a:lnSpc>
              <a:buFont typeface="Wingdings" pitchFamily="2" charset="2"/>
              <a:buNone/>
              <a:defRPr/>
            </a:pPr>
            <a:endParaRPr lang="ja-JP" altLang="en-US" sz="1200" dirty="0">
              <a:latin typeface="Tahoma" pitchFamily="34" charset="0"/>
            </a:endParaRPr>
          </a:p>
        </p:txBody>
      </p:sp>
      <p:sp>
        <p:nvSpPr>
          <p:cNvPr id="1276" name="Rectangle 66"/>
          <p:cNvSpPr>
            <a:spLocks noChangeArrowheads="1"/>
          </p:cNvSpPr>
          <p:nvPr/>
        </p:nvSpPr>
        <p:spPr>
          <a:xfrm>
            <a:off x="201653" y="1063092"/>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solidFill>
                <a:srgbClr val="0070C0"/>
              </a:solidFill>
            </a:endParaRPr>
          </a:p>
        </p:txBody>
      </p:sp>
      <p:graphicFrame>
        <p:nvGraphicFramePr>
          <p:cNvPr id="1277" name="表 3"/>
          <p:cNvGraphicFramePr>
            <a:graphicFrameLocks noGrp="1"/>
          </p:cNvGraphicFramePr>
          <p:nvPr>
            <p:extLst/>
          </p:nvPr>
        </p:nvGraphicFramePr>
        <p:xfrm>
          <a:off x="221469" y="4359968"/>
          <a:ext cx="4278523" cy="1836420"/>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5</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6</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7</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8</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05677" y="1111662"/>
            <a:ext cx="8692654" cy="954107"/>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※事業実施に関わる者について</a:t>
            </a:r>
            <a:r>
              <a:rPr lang="ja-JP" altLang="en-US" sz="1400" i="1" kern="100" dirty="0">
                <a:solidFill>
                  <a:srgbClr val="FF0000"/>
                </a:solidFill>
                <a:latin typeface="+mn-ea"/>
                <a:ea typeface="+mn-ea"/>
                <a:cs typeface="Meiryo UI" panose="020B0604030504040204" pitchFamily="50" charset="-128"/>
              </a:rPr>
              <a:t>、</a:t>
            </a:r>
            <a:r>
              <a:rPr lang="ja-JP" altLang="ja-JP" sz="1400" i="1" kern="100" dirty="0">
                <a:solidFill>
                  <a:srgbClr val="FF0000"/>
                </a:solidFill>
                <a:latin typeface="+mn-ea"/>
                <a:ea typeface="+mn-ea"/>
                <a:cs typeface="Meiryo UI" panose="020B0604030504040204" pitchFamily="50" charset="-128"/>
              </a:rPr>
              <a:t>本様式に役割、責任を明記すること</a:t>
            </a:r>
            <a:r>
              <a:rPr lang="ja-JP" altLang="en-US" sz="1400" i="1" kern="100" dirty="0">
                <a:solidFill>
                  <a:srgbClr val="FF0000"/>
                </a:solidFill>
                <a:latin typeface="+mn-ea"/>
                <a:ea typeface="+mn-ea"/>
                <a:cs typeface="Meiryo UI" panose="020B0604030504040204" pitchFamily="50" charset="-128"/>
              </a:rPr>
              <a:t>。</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市内居住者の雇用や、運営組織の中に市内事業者を組み入れるなど、本市の経済活性化につながる提案があれば記載すること。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配置するスタッフの人数、勤務時間などがわかるように記載すること。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A05A6965-ADE5-4B0D-9742-69EC757B21C7}"/>
              </a:ext>
            </a:extLst>
          </p:cNvPr>
          <p:cNvSpPr>
            <a:spLocks noGrp="1"/>
          </p:cNvSpPr>
          <p:nvPr>
            <p:ph type="sldNum" sz="quarter" idx="12"/>
          </p:nvPr>
        </p:nvSpPr>
        <p:spPr/>
        <p:txBody>
          <a:bodyPr/>
          <a:lstStyle/>
          <a:p>
            <a:pPr>
              <a:defRPr/>
            </a:pPr>
            <a:fld id="{ED70751B-34C4-41F7-9A42-B8AF8614956A}" type="slidenum">
              <a:rPr lang="en-US" altLang="ja-JP" smtClean="0"/>
              <a:pPr>
                <a:defRPr/>
              </a:pPr>
              <a:t>2</a:t>
            </a:fld>
            <a:endParaRPr lang="en-US" altLang="ja-JP" dirty="0"/>
          </a:p>
        </p:txBody>
      </p:sp>
      <p:sp>
        <p:nvSpPr>
          <p:cNvPr id="10" name="正方形/長方形 17">
            <a:extLst>
              <a:ext uri="{FF2B5EF4-FFF2-40B4-BE49-F238E27FC236}">
                <a16:creationId xmlns:a16="http://schemas.microsoft.com/office/drawing/2014/main" id="{1B608E08-30A7-4412-B939-3C9610303F77}"/>
              </a:ext>
            </a:extLst>
          </p:cNvPr>
          <p:cNvSpPr/>
          <p:nvPr/>
        </p:nvSpPr>
        <p:spPr>
          <a:xfrm>
            <a:off x="3131840" y="5714208"/>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mn-ea"/>
                <a:ea typeface="+mn-ea"/>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mn-ea"/>
              <a:ea typeface="+mn-ea"/>
              <a:cs typeface="Meiryo UI" panose="020B0604030504040204" pitchFamily="50" charset="-128"/>
            </a:endParaRPr>
          </a:p>
        </p:txBody>
      </p:sp>
    </p:spTree>
    <p:extLst>
      <p:ext uri="{BB962C8B-B14F-4D97-AF65-F5344CB8AC3E}">
        <p14:creationId xmlns:p14="http://schemas.microsoft.com/office/powerpoint/2010/main" val="2901951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高齢者見守り自転車（事業計画） （２</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２）</a:t>
            </a:r>
          </a:p>
        </p:txBody>
      </p:sp>
      <p:sp>
        <p:nvSpPr>
          <p:cNvPr id="1349" name="Text Box 4"/>
          <p:cNvSpPr txBox="1">
            <a:spLocks noChangeArrowheads="1"/>
          </p:cNvSpPr>
          <p:nvPr/>
        </p:nvSpPr>
        <p:spPr>
          <a:xfrm>
            <a:off x="0" y="580618"/>
            <a:ext cx="7452320"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中長期スケジュール</a:t>
            </a:r>
          </a:p>
        </p:txBody>
      </p:sp>
      <p:sp>
        <p:nvSpPr>
          <p:cNvPr id="1350" name="正方形/長方形 22"/>
          <p:cNvSpPr/>
          <p:nvPr/>
        </p:nvSpPr>
        <p:spPr>
          <a:xfrm>
            <a:off x="107504" y="1035781"/>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中長期スケジュール及びサービスの事業化・持続的提供に向けた取組を記載すること</a:t>
            </a:r>
            <a:endParaRPr lang="en-US" altLang="ja-JP" sz="1400" i="1" dirty="0">
              <a:solidFill>
                <a:srgbClr val="FF0000"/>
              </a:solidFill>
            </a:endParaRPr>
          </a:p>
          <a:p>
            <a:r>
              <a:rPr lang="ja-JP" altLang="en-US" sz="1400" i="1" dirty="0">
                <a:solidFill>
                  <a:srgbClr val="FF0000"/>
                </a:solidFill>
              </a:rPr>
              <a:t>（例）</a:t>
            </a:r>
          </a:p>
        </p:txBody>
      </p:sp>
      <p:graphicFrame>
        <p:nvGraphicFramePr>
          <p:cNvPr id="1353" name="表 79"/>
          <p:cNvGraphicFramePr>
            <a:graphicFrameLocks noGrp="1"/>
          </p:cNvGraphicFramePr>
          <p:nvPr>
            <p:extLst/>
          </p:nvPr>
        </p:nvGraphicFramePr>
        <p:xfrm>
          <a:off x="240810" y="1556793"/>
          <a:ext cx="8651670" cy="3504513"/>
        </p:xfrm>
        <a:graphic>
          <a:graphicData uri="http://schemas.openxmlformats.org/drawingml/2006/table">
            <a:tbl>
              <a:tblPr firstRow="1" bandRow="1"/>
              <a:tblGrid>
                <a:gridCol w="1353485">
                  <a:extLst>
                    <a:ext uri="{9D8B030D-6E8A-4147-A177-3AD203B41FA5}">
                      <a16:colId xmlns:a16="http://schemas.microsoft.com/office/drawing/2014/main" val="20000"/>
                    </a:ext>
                  </a:extLst>
                </a:gridCol>
                <a:gridCol w="2222963">
                  <a:extLst>
                    <a:ext uri="{9D8B030D-6E8A-4147-A177-3AD203B41FA5}">
                      <a16:colId xmlns:a16="http://schemas.microsoft.com/office/drawing/2014/main" val="20001"/>
                    </a:ext>
                  </a:extLst>
                </a:gridCol>
                <a:gridCol w="2533525">
                  <a:extLst>
                    <a:ext uri="{9D8B030D-6E8A-4147-A177-3AD203B41FA5}">
                      <a16:colId xmlns:a16="http://schemas.microsoft.com/office/drawing/2014/main" val="20002"/>
                    </a:ext>
                  </a:extLst>
                </a:gridCol>
                <a:gridCol w="2541697">
                  <a:extLst>
                    <a:ext uri="{9D8B030D-6E8A-4147-A177-3AD203B41FA5}">
                      <a16:colId xmlns:a16="http://schemas.microsoft.com/office/drawing/2014/main" val="20003"/>
                    </a:ext>
                  </a:extLst>
                </a:gridCol>
              </a:tblGrid>
              <a:tr h="273541">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n-ea"/>
                          <a:ea typeface="+mn-ea"/>
                        </a:rPr>
                        <a:t>2022</a:t>
                      </a:r>
                      <a:r>
                        <a:rPr kumimoji="1" lang="ja-JP" altLang="en-US" sz="1200" dirty="0">
                          <a:solidFill>
                            <a:schemeClr val="bg1"/>
                          </a:solidFill>
                          <a:latin typeface="+mn-ea"/>
                          <a:ea typeface="+mn-ea"/>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n-ea"/>
                          <a:ea typeface="+mn-ea"/>
                        </a:rPr>
                        <a:t>2023</a:t>
                      </a:r>
                      <a:r>
                        <a:rPr kumimoji="1" lang="ja-JP" altLang="en-US" sz="1200" dirty="0">
                          <a:solidFill>
                            <a:schemeClr val="bg1"/>
                          </a:solidFill>
                          <a:latin typeface="+mn-ea"/>
                          <a:ea typeface="+mn-ea"/>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n-ea"/>
                          <a:ea typeface="+mn-ea"/>
                        </a:rPr>
                        <a:t>2024</a:t>
                      </a:r>
                      <a:r>
                        <a:rPr kumimoji="1" lang="ja-JP" altLang="en-US" sz="1200" dirty="0">
                          <a:solidFill>
                            <a:schemeClr val="bg1"/>
                          </a:solidFill>
                          <a:latin typeface="+mn-ea"/>
                          <a:ea typeface="+mn-ea"/>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185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3826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〇〇〇〇</a:t>
                      </a:r>
                      <a:endParaRPr kumimoji="1" lang="en-US" altLang="ja-JP" sz="1200" dirty="0">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3826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〇〇〇〇</a:t>
                      </a:r>
                      <a:endParaRPr kumimoji="1" lang="en-US" altLang="ja-JP" sz="1200" dirty="0">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10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076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n-ea"/>
                          <a:ea typeface="+mn-ea"/>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6" name="テキスト ボックス 82"/>
          <p:cNvSpPr txBox="1"/>
          <p:nvPr/>
        </p:nvSpPr>
        <p:spPr>
          <a:xfrm>
            <a:off x="1533383" y="2489120"/>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実装</a:t>
            </a:r>
          </a:p>
        </p:txBody>
      </p:sp>
      <p:sp>
        <p:nvSpPr>
          <p:cNvPr id="1357" name="右矢印 83"/>
          <p:cNvSpPr/>
          <p:nvPr/>
        </p:nvSpPr>
        <p:spPr>
          <a:xfrm>
            <a:off x="4777297" y="2735930"/>
            <a:ext cx="2195042" cy="209665"/>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58" name="右矢印 84"/>
          <p:cNvSpPr/>
          <p:nvPr/>
        </p:nvSpPr>
        <p:spPr>
          <a:xfrm>
            <a:off x="1633992" y="2745072"/>
            <a:ext cx="1387787" cy="201769"/>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59" name="テキスト ボックス 85"/>
          <p:cNvSpPr txBox="1"/>
          <p:nvPr/>
        </p:nvSpPr>
        <p:spPr>
          <a:xfrm>
            <a:off x="2969845" y="2493320"/>
            <a:ext cx="189018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rPr>
              <a:t>○○</a:t>
            </a:r>
          </a:p>
        </p:txBody>
      </p:sp>
      <p:sp>
        <p:nvSpPr>
          <p:cNvPr id="1360" name="テキスト ボックス 86"/>
          <p:cNvSpPr txBox="1"/>
          <p:nvPr/>
        </p:nvSpPr>
        <p:spPr>
          <a:xfrm>
            <a:off x="1571985" y="3100091"/>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実装</a:t>
            </a:r>
          </a:p>
        </p:txBody>
      </p:sp>
      <p:sp>
        <p:nvSpPr>
          <p:cNvPr id="1362" name="テキスト ボックス 88"/>
          <p:cNvSpPr txBox="1"/>
          <p:nvPr/>
        </p:nvSpPr>
        <p:spPr>
          <a:xfrm>
            <a:off x="539552" y="3699314"/>
            <a:ext cx="342909" cy="553998"/>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n-ea"/>
                <a:ea typeface="+mn-ea"/>
              </a:rPr>
              <a:t>・</a:t>
            </a:r>
            <a:endParaRPr lang="en-US" altLang="ja-JP" sz="1000" b="1" dirty="0">
              <a:solidFill>
                <a:prstClr val="black"/>
              </a:solidFill>
              <a:latin typeface="+mn-ea"/>
              <a:ea typeface="+mn-ea"/>
            </a:endParaRPr>
          </a:p>
          <a:p>
            <a:pPr defTabSz="457200" eaLnBrk="1" fontAlgn="auto" hangingPunct="1">
              <a:spcBef>
                <a:spcPts val="0"/>
              </a:spcBef>
              <a:spcAft>
                <a:spcPts val="0"/>
              </a:spcAft>
            </a:pPr>
            <a:r>
              <a:rPr lang="ja-JP" altLang="en-US" sz="1000" b="1" dirty="0">
                <a:solidFill>
                  <a:prstClr val="black"/>
                </a:solidFill>
                <a:latin typeface="+mn-ea"/>
                <a:ea typeface="+mn-ea"/>
              </a:rPr>
              <a:t>・</a:t>
            </a:r>
            <a:endParaRPr lang="en-US" altLang="ja-JP" sz="1000" b="1" dirty="0">
              <a:solidFill>
                <a:prstClr val="black"/>
              </a:solidFill>
              <a:latin typeface="+mn-ea"/>
              <a:ea typeface="+mn-ea"/>
            </a:endParaRPr>
          </a:p>
          <a:p>
            <a:pPr defTabSz="457200" eaLnBrk="1" fontAlgn="auto" hangingPunct="1">
              <a:spcBef>
                <a:spcPts val="0"/>
              </a:spcBef>
              <a:spcAft>
                <a:spcPts val="0"/>
              </a:spcAft>
            </a:pPr>
            <a:r>
              <a:rPr lang="ja-JP" altLang="en-US" sz="1000" b="1" dirty="0">
                <a:solidFill>
                  <a:prstClr val="black"/>
                </a:solidFill>
                <a:latin typeface="+mn-ea"/>
                <a:ea typeface="+mn-ea"/>
              </a:rPr>
              <a:t>・</a:t>
            </a:r>
            <a:endParaRPr lang="en-US" altLang="ja-JP" sz="1000" b="1" dirty="0">
              <a:solidFill>
                <a:prstClr val="black"/>
              </a:solidFill>
              <a:latin typeface="+mn-ea"/>
              <a:ea typeface="+mn-ea"/>
            </a:endParaRPr>
          </a:p>
        </p:txBody>
      </p:sp>
      <p:sp>
        <p:nvSpPr>
          <p:cNvPr id="1363" name="山形 89"/>
          <p:cNvSpPr/>
          <p:nvPr/>
        </p:nvSpPr>
        <p:spPr>
          <a:xfrm>
            <a:off x="8474819"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4" name="山形 90"/>
          <p:cNvSpPr/>
          <p:nvPr/>
        </p:nvSpPr>
        <p:spPr>
          <a:xfrm>
            <a:off x="1662210" y="4676726"/>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5" name="山形 91"/>
          <p:cNvSpPr/>
          <p:nvPr/>
        </p:nvSpPr>
        <p:spPr>
          <a:xfrm>
            <a:off x="6364671" y="467948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6" name="山形 92"/>
          <p:cNvSpPr/>
          <p:nvPr/>
        </p:nvSpPr>
        <p:spPr>
          <a:xfrm>
            <a:off x="6792562"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7" name="山形 93"/>
          <p:cNvSpPr/>
          <p:nvPr/>
        </p:nvSpPr>
        <p:spPr>
          <a:xfrm>
            <a:off x="7213798" y="467863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8" name="山形 94"/>
          <p:cNvSpPr/>
          <p:nvPr/>
        </p:nvSpPr>
        <p:spPr>
          <a:xfrm>
            <a:off x="7641690"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69" name="山形 95"/>
          <p:cNvSpPr/>
          <p:nvPr/>
        </p:nvSpPr>
        <p:spPr>
          <a:xfrm>
            <a:off x="8069582"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0" name="テキスト ボックス 96"/>
          <p:cNvSpPr txBox="1"/>
          <p:nvPr/>
        </p:nvSpPr>
        <p:spPr>
          <a:xfrm>
            <a:off x="1581570" y="4413534"/>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システム開発</a:t>
            </a:r>
          </a:p>
        </p:txBody>
      </p:sp>
      <p:sp>
        <p:nvSpPr>
          <p:cNvPr id="1371" name="山形 97"/>
          <p:cNvSpPr/>
          <p:nvPr/>
        </p:nvSpPr>
        <p:spPr>
          <a:xfrm>
            <a:off x="3436041"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2" name="山形 98"/>
          <p:cNvSpPr/>
          <p:nvPr/>
        </p:nvSpPr>
        <p:spPr>
          <a:xfrm>
            <a:off x="3857277" y="467906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3" name="山形 99"/>
          <p:cNvSpPr/>
          <p:nvPr/>
        </p:nvSpPr>
        <p:spPr>
          <a:xfrm>
            <a:off x="4285169" y="467542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4" name="山形 100"/>
          <p:cNvSpPr/>
          <p:nvPr/>
        </p:nvSpPr>
        <p:spPr>
          <a:xfrm>
            <a:off x="4704269" y="467584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5" name="山形 101"/>
          <p:cNvSpPr/>
          <p:nvPr/>
        </p:nvSpPr>
        <p:spPr>
          <a:xfrm>
            <a:off x="5121233"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6" name="山形 102"/>
          <p:cNvSpPr/>
          <p:nvPr/>
        </p:nvSpPr>
        <p:spPr>
          <a:xfrm>
            <a:off x="5542469" y="467863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7" name="山形 103"/>
          <p:cNvSpPr/>
          <p:nvPr/>
        </p:nvSpPr>
        <p:spPr>
          <a:xfrm>
            <a:off x="5952777" y="467499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8" name="山形 104"/>
          <p:cNvSpPr/>
          <p:nvPr/>
        </p:nvSpPr>
        <p:spPr>
          <a:xfrm>
            <a:off x="3025001" y="467278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n-ea"/>
              <a:ea typeface="+mn-ea"/>
              <a:cs typeface="+mn-cs"/>
            </a:endParaRPr>
          </a:p>
        </p:txBody>
      </p:sp>
      <p:sp>
        <p:nvSpPr>
          <p:cNvPr id="1379" name="テキスト ボックス 105"/>
          <p:cNvSpPr txBox="1"/>
          <p:nvPr/>
        </p:nvSpPr>
        <p:spPr>
          <a:xfrm>
            <a:off x="2529136" y="4417656"/>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n-ea"/>
                <a:ea typeface="+mn-ea"/>
              </a:rPr>
              <a:t>運用開始</a:t>
            </a:r>
          </a:p>
        </p:txBody>
      </p:sp>
      <p:sp>
        <p:nvSpPr>
          <p:cNvPr id="1380" name="楕円 106"/>
          <p:cNvSpPr/>
          <p:nvPr/>
        </p:nvSpPr>
        <p:spPr>
          <a:xfrm>
            <a:off x="2737019" y="466773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1" name="右矢印 107"/>
          <p:cNvSpPr/>
          <p:nvPr/>
        </p:nvSpPr>
        <p:spPr>
          <a:xfrm>
            <a:off x="1648245" y="3356308"/>
            <a:ext cx="885865"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2" name="右矢印 108"/>
          <p:cNvSpPr/>
          <p:nvPr/>
        </p:nvSpPr>
        <p:spPr>
          <a:xfrm>
            <a:off x="3148819" y="2755625"/>
            <a:ext cx="1507374" cy="161035"/>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7" name="楕円 113"/>
          <p:cNvSpPr/>
          <p:nvPr/>
        </p:nvSpPr>
        <p:spPr>
          <a:xfrm>
            <a:off x="4958715" y="1910562"/>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88" name="テキスト ボックス 114"/>
          <p:cNvSpPr txBox="1"/>
          <p:nvPr/>
        </p:nvSpPr>
        <p:spPr>
          <a:xfrm>
            <a:off x="3843929" y="211811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n-ea"/>
                <a:ea typeface="+mn-ea"/>
              </a:rPr>
              <a:t>10</a:t>
            </a:r>
            <a:r>
              <a:rPr lang="ja-JP" altLang="en-US" sz="1200" dirty="0">
                <a:solidFill>
                  <a:prstClr val="black"/>
                </a:solidFill>
                <a:latin typeface="+mn-ea"/>
                <a:ea typeface="+mn-ea"/>
              </a:rPr>
              <a:t>月：〇〇</a:t>
            </a:r>
          </a:p>
        </p:txBody>
      </p:sp>
      <p:sp>
        <p:nvSpPr>
          <p:cNvPr id="1389" name="楕円 117"/>
          <p:cNvSpPr/>
          <p:nvPr/>
        </p:nvSpPr>
        <p:spPr>
          <a:xfrm>
            <a:off x="6972338" y="1896289"/>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90" name="テキスト ボックス 118"/>
          <p:cNvSpPr txBox="1"/>
          <p:nvPr/>
        </p:nvSpPr>
        <p:spPr>
          <a:xfrm>
            <a:off x="6634633" y="2103842"/>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５月：</a:t>
            </a:r>
          </a:p>
        </p:txBody>
      </p:sp>
      <p:sp>
        <p:nvSpPr>
          <p:cNvPr id="1391" name="楕円 119"/>
          <p:cNvSpPr/>
          <p:nvPr/>
        </p:nvSpPr>
        <p:spPr>
          <a:xfrm>
            <a:off x="3499275" y="188370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1392" name="テキスト ボックス 120"/>
          <p:cNvSpPr txBox="1"/>
          <p:nvPr/>
        </p:nvSpPr>
        <p:spPr>
          <a:xfrm>
            <a:off x="2462492" y="2091060"/>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n-ea"/>
                <a:ea typeface="+mn-ea"/>
              </a:rPr>
              <a:t>12</a:t>
            </a:r>
            <a:r>
              <a:rPr lang="ja-JP" altLang="en-US" sz="1200" dirty="0">
                <a:solidFill>
                  <a:prstClr val="black"/>
                </a:solidFill>
                <a:latin typeface="+mn-ea"/>
                <a:ea typeface="+mn-ea"/>
              </a:rPr>
              <a:t>月：○○</a:t>
            </a:r>
          </a:p>
        </p:txBody>
      </p:sp>
      <p:sp>
        <p:nvSpPr>
          <p:cNvPr id="2" name="スライド番号プレースホルダー 1">
            <a:extLst>
              <a:ext uri="{FF2B5EF4-FFF2-40B4-BE49-F238E27FC236}">
                <a16:creationId xmlns:a16="http://schemas.microsoft.com/office/drawing/2014/main" id="{B6C194C6-39AE-44BA-8D69-48A70919F8E7}"/>
              </a:ext>
            </a:extLst>
          </p:cNvPr>
          <p:cNvSpPr>
            <a:spLocks noGrp="1"/>
          </p:cNvSpPr>
          <p:nvPr>
            <p:ph type="sldNum" sz="quarter" idx="12"/>
          </p:nvPr>
        </p:nvSpPr>
        <p:spPr/>
        <p:txBody>
          <a:bodyPr/>
          <a:lstStyle/>
          <a:p>
            <a:pPr>
              <a:defRPr/>
            </a:pPr>
            <a:fld id="{ED70751B-34C4-41F7-9A42-B8AF8614956A}" type="slidenum">
              <a:rPr lang="en-US" altLang="ja-JP" smtClean="0"/>
              <a:pPr>
                <a:defRPr/>
              </a:pPr>
              <a:t>20</a:t>
            </a:fld>
            <a:endParaRPr lang="en-US" altLang="ja-JP" dirty="0"/>
          </a:p>
        </p:txBody>
      </p:sp>
      <p:sp>
        <p:nvSpPr>
          <p:cNvPr id="47" name="テキスト ボックス 85">
            <a:extLst>
              <a:ext uri="{FF2B5EF4-FFF2-40B4-BE49-F238E27FC236}">
                <a16:creationId xmlns:a16="http://schemas.microsoft.com/office/drawing/2014/main" id="{EAFE62D9-424F-4AA8-894E-149812BAD00F}"/>
              </a:ext>
            </a:extLst>
          </p:cNvPr>
          <p:cNvSpPr txBox="1"/>
          <p:nvPr/>
        </p:nvSpPr>
        <p:spPr>
          <a:xfrm>
            <a:off x="4956157" y="2500641"/>
            <a:ext cx="189018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n-ea"/>
                <a:ea typeface="+mn-ea"/>
              </a:rPr>
              <a:t>○○</a:t>
            </a:r>
          </a:p>
        </p:txBody>
      </p:sp>
      <p:sp>
        <p:nvSpPr>
          <p:cNvPr id="48" name="右矢印 108">
            <a:extLst>
              <a:ext uri="{FF2B5EF4-FFF2-40B4-BE49-F238E27FC236}">
                <a16:creationId xmlns:a16="http://schemas.microsoft.com/office/drawing/2014/main" id="{8A28B7E9-8AA7-4B05-88F4-D97C3C038BCE}"/>
              </a:ext>
            </a:extLst>
          </p:cNvPr>
          <p:cNvSpPr/>
          <p:nvPr/>
        </p:nvSpPr>
        <p:spPr>
          <a:xfrm>
            <a:off x="2610370" y="3382995"/>
            <a:ext cx="1507374" cy="161035"/>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51" name="テキスト ボックス 50">
            <a:extLst>
              <a:ext uri="{FF2B5EF4-FFF2-40B4-BE49-F238E27FC236}">
                <a16:creationId xmlns:a16="http://schemas.microsoft.com/office/drawing/2014/main" id="{49019F05-5B9F-42D7-BBA5-392A427A4A29}"/>
              </a:ext>
            </a:extLst>
          </p:cNvPr>
          <p:cNvSpPr txBox="1"/>
          <p:nvPr/>
        </p:nvSpPr>
        <p:spPr>
          <a:xfrm>
            <a:off x="10805" y="5840875"/>
            <a:ext cx="5918079" cy="307777"/>
          </a:xfrm>
          <a:prstGeom prst="rect">
            <a:avLst/>
          </a:prstGeom>
          <a:noFill/>
        </p:spPr>
        <p:txBody>
          <a:bodyPr wrap="square">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4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＜サービスの事業化・持続的提供に向けた取組＞</a:t>
            </a:r>
            <a:endParaRPr kumimoji="1" lang="en-US" altLang="ja-JP" sz="14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p:txBody>
      </p:sp>
      <p:graphicFrame>
        <p:nvGraphicFramePr>
          <p:cNvPr id="5" name="表 4">
            <a:extLst>
              <a:ext uri="{FF2B5EF4-FFF2-40B4-BE49-F238E27FC236}">
                <a16:creationId xmlns:a16="http://schemas.microsoft.com/office/drawing/2014/main" id="{B4614C80-8E80-4AFB-97BE-2CD5B6F0C4C3}"/>
              </a:ext>
            </a:extLst>
          </p:cNvPr>
          <p:cNvGraphicFramePr>
            <a:graphicFrameLocks noGrp="1"/>
          </p:cNvGraphicFramePr>
          <p:nvPr>
            <p:extLst>
              <p:ext uri="{D42A27DB-BD31-4B8C-83A1-F6EECF244321}">
                <p14:modId xmlns:p14="http://schemas.microsoft.com/office/powerpoint/2010/main" val="9793877"/>
              </p:ext>
            </p:extLst>
          </p:nvPr>
        </p:nvGraphicFramePr>
        <p:xfrm>
          <a:off x="232680" y="5024453"/>
          <a:ext cx="8651670" cy="691045"/>
        </p:xfrm>
        <a:graphic>
          <a:graphicData uri="http://schemas.openxmlformats.org/drawingml/2006/table">
            <a:tbl>
              <a:tblPr firstRow="1" bandRow="1"/>
              <a:tblGrid>
                <a:gridCol w="1353485">
                  <a:extLst>
                    <a:ext uri="{9D8B030D-6E8A-4147-A177-3AD203B41FA5}">
                      <a16:colId xmlns:a16="http://schemas.microsoft.com/office/drawing/2014/main" val="1927580178"/>
                    </a:ext>
                  </a:extLst>
                </a:gridCol>
                <a:gridCol w="2222963">
                  <a:extLst>
                    <a:ext uri="{9D8B030D-6E8A-4147-A177-3AD203B41FA5}">
                      <a16:colId xmlns:a16="http://schemas.microsoft.com/office/drawing/2014/main" val="4098341811"/>
                    </a:ext>
                  </a:extLst>
                </a:gridCol>
                <a:gridCol w="5075222">
                  <a:extLst>
                    <a:ext uri="{9D8B030D-6E8A-4147-A177-3AD203B41FA5}">
                      <a16:colId xmlns:a16="http://schemas.microsoft.com/office/drawing/2014/main" val="3851726168"/>
                    </a:ext>
                  </a:extLst>
                </a:gridCol>
              </a:tblGrid>
              <a:tr h="6910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n-ea"/>
                        <a:ea typeface="+mn-ea"/>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dirty="0">
                        <a:latin typeface="+mn-ea"/>
                        <a:ea typeface="+mn-ea"/>
                      </a:endParaRPr>
                    </a:p>
                    <a:p>
                      <a:pPr algn="l"/>
                      <a:r>
                        <a:rPr kumimoji="1" lang="ja-JP" altLang="en-US" sz="1200" b="1" dirty="0">
                          <a:solidFill>
                            <a:srgbClr val="FF0000"/>
                          </a:solidFill>
                          <a:latin typeface="+mn-ea"/>
                          <a:ea typeface="+mn-ea"/>
                        </a:rPr>
                        <a:t>・本業務による事業実施</a:t>
                      </a:r>
                      <a:endParaRPr kumimoji="1" lang="en-US" altLang="ja-JP" sz="1200" b="1" dirty="0">
                        <a:solidFill>
                          <a:srgbClr val="FF0000"/>
                        </a:solidFill>
                        <a:latin typeface="+mn-ea"/>
                        <a:ea typeface="+mn-ea"/>
                      </a:endParaRPr>
                    </a:p>
                    <a:p>
                      <a:endParaRPr kumimoji="1" lang="en-US" altLang="ja-JP" sz="1200" dirty="0">
                        <a:latin typeface="+mn-ea"/>
                        <a:ea typeface="+mn-ea"/>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en-US" altLang="ja-JP" sz="1200" dirty="0">
                        <a:latin typeface="+mn-ea"/>
                        <a:ea typeface="+mn-ea"/>
                      </a:endParaRPr>
                    </a:p>
                    <a:p>
                      <a:r>
                        <a:rPr kumimoji="1" lang="ja-JP" altLang="en-US" sz="1200" b="1" dirty="0">
                          <a:solidFill>
                            <a:srgbClr val="FF0000"/>
                          </a:solidFill>
                          <a:latin typeface="+mn-ea"/>
                          <a:ea typeface="+mn-ea"/>
                        </a:rPr>
                        <a:t>・データ利活用（加古川市の費用負担なし）</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644011745"/>
                  </a:ext>
                </a:extLst>
              </a:tr>
            </a:tbl>
          </a:graphicData>
        </a:graphic>
      </p:graphicFrame>
      <p:sp>
        <p:nvSpPr>
          <p:cNvPr id="49" name="右矢印 108">
            <a:extLst>
              <a:ext uri="{FF2B5EF4-FFF2-40B4-BE49-F238E27FC236}">
                <a16:creationId xmlns:a16="http://schemas.microsoft.com/office/drawing/2014/main" id="{200B3F4B-D072-48F8-B5BF-E90EE1152B97}"/>
              </a:ext>
            </a:extLst>
          </p:cNvPr>
          <p:cNvSpPr/>
          <p:nvPr/>
        </p:nvSpPr>
        <p:spPr>
          <a:xfrm>
            <a:off x="1581569" y="5421283"/>
            <a:ext cx="2217813" cy="177257"/>
          </a:xfrm>
          <a:prstGeom prst="rightArrow">
            <a:avLst/>
          </a:prstGeom>
          <a:solidFill>
            <a:srgbClr val="FFFF00"/>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sp>
        <p:nvSpPr>
          <p:cNvPr id="50" name="右矢印 108">
            <a:extLst>
              <a:ext uri="{FF2B5EF4-FFF2-40B4-BE49-F238E27FC236}">
                <a16:creationId xmlns:a16="http://schemas.microsoft.com/office/drawing/2014/main" id="{8FFCA0A5-E036-4BC0-B28F-AF7C2D66902D}"/>
              </a:ext>
            </a:extLst>
          </p:cNvPr>
          <p:cNvSpPr/>
          <p:nvPr/>
        </p:nvSpPr>
        <p:spPr>
          <a:xfrm>
            <a:off x="3799382" y="5420205"/>
            <a:ext cx="5084968" cy="178335"/>
          </a:xfrm>
          <a:prstGeom prst="rightArrow">
            <a:avLst/>
          </a:prstGeom>
          <a:solidFill>
            <a:srgbClr val="FFFF00"/>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n-ea"/>
              <a:ea typeface="+mn-ea"/>
              <a:cs typeface="+mn-cs"/>
            </a:endParaRPr>
          </a:p>
        </p:txBody>
      </p:sp>
      <p:cxnSp>
        <p:nvCxnSpPr>
          <p:cNvPr id="4" name="直線コネクタ 3">
            <a:extLst>
              <a:ext uri="{FF2B5EF4-FFF2-40B4-BE49-F238E27FC236}">
                <a16:creationId xmlns:a16="http://schemas.microsoft.com/office/drawing/2014/main" id="{B8C3B070-E64F-4388-9D52-CCE99D09B899}"/>
              </a:ext>
            </a:extLst>
          </p:cNvPr>
          <p:cNvCxnSpPr/>
          <p:nvPr/>
        </p:nvCxnSpPr>
        <p:spPr>
          <a:xfrm>
            <a:off x="3816793" y="1556793"/>
            <a:ext cx="0" cy="4158705"/>
          </a:xfrm>
          <a:prstGeom prst="line">
            <a:avLst/>
          </a:prstGeom>
          <a:ln w="476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980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加古川市情報通信技術利活用コミュニティサイクル導入業務</a:t>
            </a:r>
            <a:r>
              <a:rPr kumimoji="0" lang="ja-JP" altLang="en-US" b="1" kern="0" dirty="0">
                <a:solidFill>
                  <a:prstClr val="white"/>
                </a:solidFill>
                <a:latin typeface="+mn-ea"/>
                <a:ea typeface="+mn-ea"/>
              </a:rPr>
              <a:t>　事業収支計画</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事業収支計画</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954107"/>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・収支計画の概要と内容について簡潔に記載すること。 （算出根拠等を記載すること。）</a:t>
            </a:r>
            <a:endParaRPr lang="en-US" altLang="ja-JP" sz="1400" i="1" dirty="0">
              <a:solidFill>
                <a:srgbClr val="FF0000"/>
              </a:solidFill>
            </a:endParaRPr>
          </a:p>
          <a:p>
            <a:pPr lvl="0">
              <a:defRPr/>
            </a:pPr>
            <a:r>
              <a:rPr lang="ja-JP" altLang="en-US" sz="1400" i="1" dirty="0">
                <a:solidFill>
                  <a:srgbClr val="FF0000"/>
                </a:solidFill>
              </a:rPr>
              <a:t>・３年間（令和４年度（契約締結日）から令和６年度（</a:t>
            </a:r>
            <a:r>
              <a:rPr lang="en-US" altLang="ja-JP" sz="1400" i="1" dirty="0">
                <a:solidFill>
                  <a:srgbClr val="FF0000"/>
                </a:solidFill>
              </a:rPr>
              <a:t>2025</a:t>
            </a:r>
            <a:r>
              <a:rPr lang="ja-JP" altLang="en-US" sz="1400" i="1" dirty="0">
                <a:solidFill>
                  <a:srgbClr val="FF0000"/>
                </a:solidFill>
              </a:rPr>
              <a:t>年３月</a:t>
            </a:r>
            <a:r>
              <a:rPr lang="en-US" altLang="ja-JP" sz="1400" i="1" dirty="0">
                <a:solidFill>
                  <a:srgbClr val="FF0000"/>
                </a:solidFill>
              </a:rPr>
              <a:t>31</a:t>
            </a:r>
            <a:r>
              <a:rPr lang="ja-JP" altLang="en-US" sz="1400" i="1" dirty="0">
                <a:solidFill>
                  <a:srgbClr val="FF0000"/>
                </a:solidFill>
              </a:rPr>
              <a:t>日）まで）の事業収支計画が継続的に事業運営可能なものかわかるように記載すること。</a:t>
            </a:r>
            <a:endParaRPr lang="en-US" altLang="ja-JP" sz="1400" i="1" dirty="0">
              <a:solidFill>
                <a:srgbClr val="FF0000"/>
              </a:solidFill>
            </a:endParaRP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21</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1157313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付加提案</a:t>
            </a:r>
            <a:r>
              <a:rPr kumimoji="0" lang="ja-JP" altLang="en-US" b="1" kern="0" dirty="0">
                <a:solidFill>
                  <a:prstClr val="white"/>
                </a:solidFill>
                <a:latin typeface="+mn-ea"/>
              </a:rPr>
              <a:t> （１</a:t>
            </a:r>
            <a:r>
              <a:rPr kumimoji="0" lang="en-US" altLang="ja-JP" b="1" kern="0" dirty="0">
                <a:solidFill>
                  <a:prstClr val="white"/>
                </a:solidFill>
                <a:latin typeface="+mn-ea"/>
              </a:rPr>
              <a:t>/</a:t>
            </a:r>
            <a:r>
              <a:rPr kumimoji="0" lang="ja-JP" altLang="en-US" b="1" kern="0" dirty="0">
                <a:solidFill>
                  <a:prstClr val="white"/>
                </a:solidFill>
                <a:latin typeface="+mn-ea"/>
              </a:rPr>
              <a:t>１）</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1600" b="1" dirty="0">
                <a:solidFill>
                  <a:srgbClr val="000000"/>
                </a:solidFill>
                <a:latin typeface="+mn-ea"/>
                <a:ea typeface="+mn-ea"/>
              </a:rPr>
              <a:t>シェアサイクル</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169551"/>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lang="en-US" altLang="ja-JP" sz="1400" i="1" dirty="0">
              <a:solidFill>
                <a:srgbClr val="FF0000"/>
              </a:solidFill>
            </a:endParaRPr>
          </a:p>
          <a:p>
            <a:pPr lvl="0">
              <a:defRPr/>
            </a:pPr>
            <a:r>
              <a:rPr lang="ja-JP" altLang="en-US" sz="1400" i="1" dirty="0">
                <a:solidFill>
                  <a:srgbClr val="FF0000"/>
                </a:solidFill>
              </a:rPr>
              <a:t>・加古川市内の周遊性向上に資する提案</a:t>
            </a:r>
          </a:p>
          <a:p>
            <a:pPr lvl="0">
              <a:defRPr/>
            </a:pPr>
            <a:r>
              <a:rPr lang="ja-JP" altLang="en-US" sz="1400" i="1" dirty="0">
                <a:solidFill>
                  <a:srgbClr val="FF0000"/>
                </a:solidFill>
              </a:rPr>
              <a:t>・公共交通機関の補完や自動車交通の抑制に関する提案</a:t>
            </a:r>
          </a:p>
          <a:p>
            <a:pPr lvl="0">
              <a:defRPr/>
            </a:pPr>
            <a:r>
              <a:rPr lang="ja-JP" altLang="en-US" sz="1400" i="1" dirty="0">
                <a:solidFill>
                  <a:srgbClr val="FF0000"/>
                </a:solidFill>
              </a:rPr>
              <a:t>・交通安全に資する提案</a:t>
            </a:r>
            <a:endParaRPr lang="en-US" altLang="ja-JP" sz="1400" i="1" dirty="0">
              <a:solidFill>
                <a:srgbClr val="FF0000"/>
              </a:solidFill>
            </a:endParaRPr>
          </a:p>
          <a:p>
            <a:pPr lvl="0">
              <a:defRPr/>
            </a:pPr>
            <a:r>
              <a:rPr lang="ja-JP" altLang="en-US" sz="1400" i="1" dirty="0">
                <a:solidFill>
                  <a:srgbClr val="FF0000"/>
                </a:solidFill>
              </a:rPr>
              <a:t>・その他市民のウェルビーイング向上に寄与する提案</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22</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2519655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付加提案</a:t>
            </a:r>
            <a:r>
              <a:rPr kumimoji="0" lang="ja-JP" altLang="en-US" b="1" kern="0" dirty="0">
                <a:solidFill>
                  <a:prstClr val="white"/>
                </a:solidFill>
                <a:latin typeface="+mn-ea"/>
              </a:rPr>
              <a:t>（２</a:t>
            </a:r>
            <a:r>
              <a:rPr kumimoji="0" lang="en-US" altLang="ja-JP" b="1" kern="0" dirty="0">
                <a:solidFill>
                  <a:prstClr val="white"/>
                </a:solidFill>
                <a:latin typeface="+mn-ea"/>
              </a:rPr>
              <a:t>/</a:t>
            </a:r>
            <a:r>
              <a:rPr kumimoji="0" lang="ja-JP" altLang="en-US" b="1" kern="0" dirty="0">
                <a:solidFill>
                  <a:prstClr val="white"/>
                </a:solidFill>
                <a:latin typeface="+mn-ea"/>
              </a:rPr>
              <a:t>２）</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1600" b="1" dirty="0">
                <a:solidFill>
                  <a:srgbClr val="000000"/>
                </a:solidFill>
                <a:latin typeface="+mn-ea"/>
                <a:ea typeface="+mn-ea"/>
              </a:rPr>
              <a:t>高齢者見守り自転車</a:t>
            </a:r>
            <a:endParaRPr kumimoji="1" lang="en-US" altLang="ja-JP"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169551"/>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lang="en-US" altLang="ja-JP" sz="1400" i="1" dirty="0">
              <a:solidFill>
                <a:srgbClr val="FF0000"/>
              </a:solidFill>
            </a:endParaRPr>
          </a:p>
          <a:p>
            <a:pPr lvl="0">
              <a:defRPr/>
            </a:pPr>
            <a:r>
              <a:rPr lang="ja-JP" altLang="en-US" sz="1400" i="1" dirty="0">
                <a:solidFill>
                  <a:srgbClr val="FF0000"/>
                </a:solidFill>
              </a:rPr>
              <a:t>・公共交通機関の補完や自動車交通の抑制に関する提案</a:t>
            </a:r>
          </a:p>
          <a:p>
            <a:pPr lvl="0">
              <a:defRPr/>
            </a:pPr>
            <a:r>
              <a:rPr lang="ja-JP" altLang="en-US" sz="1400" i="1" dirty="0">
                <a:solidFill>
                  <a:srgbClr val="FF0000"/>
                </a:solidFill>
              </a:rPr>
              <a:t>・高齢者の外出機会の創出に関する提案</a:t>
            </a:r>
          </a:p>
          <a:p>
            <a:pPr lvl="0">
              <a:defRPr/>
            </a:pPr>
            <a:r>
              <a:rPr lang="ja-JP" altLang="en-US" sz="1400" i="1" dirty="0">
                <a:solidFill>
                  <a:srgbClr val="FF0000"/>
                </a:solidFill>
              </a:rPr>
              <a:t>・交通安全に資する提案</a:t>
            </a:r>
            <a:endParaRPr lang="en-US" altLang="ja-JP" sz="1400" i="1" dirty="0">
              <a:solidFill>
                <a:srgbClr val="FF0000"/>
              </a:solidFill>
            </a:endParaRPr>
          </a:p>
          <a:p>
            <a:pPr lvl="0">
              <a:defRPr/>
            </a:pPr>
            <a:r>
              <a:rPr lang="ja-JP" altLang="en-US" sz="1400" i="1" dirty="0">
                <a:solidFill>
                  <a:srgbClr val="FF0000"/>
                </a:solidFill>
              </a:rPr>
              <a:t>・その他市民のウェルビーイング向上に寄与する提案</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23</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94608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スケジュール（１</a:t>
            </a:r>
            <a:r>
              <a:rPr kumimoji="0" lang="en-US" altLang="ja-JP" b="1" i="0" u="none" strike="noStrike" kern="0" cap="none" spc="0" normalizeH="0" baseline="0" noProof="0" dirty="0">
                <a:ln>
                  <a:noFill/>
                </a:ln>
                <a:solidFill>
                  <a:prstClr val="white"/>
                </a:solidFill>
                <a:effectLst/>
                <a:uLnTx/>
                <a:uFillTx/>
                <a:latin typeface="+mn-ea"/>
                <a:ea typeface="+mn-ea"/>
                <a:cs typeface="+mn-cs"/>
              </a:rPr>
              <a:t>/</a:t>
            </a:r>
            <a:r>
              <a:rPr kumimoji="0" lang="ja-JP" altLang="en-US" b="1" i="0" u="none" strike="noStrike" kern="0" cap="none" spc="0" normalizeH="0" baseline="0" noProof="0" dirty="0">
                <a:ln>
                  <a:noFill/>
                </a:ln>
                <a:solidFill>
                  <a:prstClr val="white"/>
                </a:solidFill>
                <a:effectLst/>
                <a:uLnTx/>
                <a:uFillTx/>
                <a:latin typeface="+mn-ea"/>
                <a:ea typeface="+mn-ea"/>
                <a:cs typeface="+mn-cs"/>
              </a:rPr>
              <a:t>２）　</a:t>
            </a:r>
            <a:r>
              <a:rPr lang="ja-JP" altLang="ja-JP" b="1" u="sng" dirty="0">
                <a:solidFill>
                  <a:schemeClr val="bg1"/>
                </a:solidFill>
              </a:rPr>
              <a:t>　　</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導入</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スケジュール</a:t>
            </a:r>
          </a:p>
        </p:txBody>
      </p:sp>
      <p:sp>
        <p:nvSpPr>
          <p:cNvPr id="1736"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1737" name="表 13"/>
          <p:cNvGraphicFramePr>
            <a:graphicFrameLocks noGrp="1"/>
          </p:cNvGraphicFramePr>
          <p:nvPr>
            <p:extLst>
              <p:ext uri="{D42A27DB-BD31-4B8C-83A1-F6EECF244321}">
                <p14:modId xmlns:p14="http://schemas.microsoft.com/office/powerpoint/2010/main" val="2945403995"/>
              </p:ext>
            </p:extLst>
          </p:nvPr>
        </p:nvGraphicFramePr>
        <p:xfrm>
          <a:off x="270766" y="1617042"/>
          <a:ext cx="8591662" cy="4584248"/>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20010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n-ea"/>
                          <a:ea typeface="+mn-ea"/>
                        </a:rPr>
                        <a:t>2022</a:t>
                      </a:r>
                      <a:r>
                        <a:rPr kumimoji="1" lang="ja-JP" altLang="en-US" sz="800" dirty="0">
                          <a:latin typeface="+mn-ea"/>
                          <a:ea typeface="+mn-ea"/>
                        </a:rPr>
                        <a:t>年</a:t>
                      </a:r>
                      <a:endParaRPr kumimoji="1" lang="en-US" altLang="ja-JP" sz="800" dirty="0">
                        <a:latin typeface="+mn-ea"/>
                        <a:ea typeface="+mn-ea"/>
                      </a:endParaRPr>
                    </a:p>
                    <a:p>
                      <a:pPr algn="ctr"/>
                      <a:r>
                        <a:rPr kumimoji="1" lang="en-US" altLang="ja-JP" sz="1100" dirty="0">
                          <a:latin typeface="+mn-ea"/>
                          <a:ea typeface="+mn-ea"/>
                        </a:rPr>
                        <a:t>10</a:t>
                      </a:r>
                      <a:r>
                        <a:rPr kumimoji="1" lang="ja-JP" altLang="en-US" sz="1100" dirty="0">
                          <a:latin typeface="+mn-ea"/>
                          <a:ea typeface="+mn-ea"/>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n-ea"/>
                          <a:ea typeface="+mn-ea"/>
                        </a:rPr>
                        <a:t>11</a:t>
                      </a:r>
                      <a:r>
                        <a:rPr kumimoji="1" lang="ja-JP" altLang="en-US" sz="1100" dirty="0">
                          <a:latin typeface="+mn-ea"/>
                          <a:ea typeface="+mn-ea"/>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n-ea"/>
                          <a:ea typeface="+mn-ea"/>
                        </a:rPr>
                        <a:t>12</a:t>
                      </a:r>
                      <a:r>
                        <a:rPr kumimoji="1" lang="ja-JP" altLang="en-US" sz="1100" dirty="0">
                          <a:latin typeface="+mn-ea"/>
                          <a:ea typeface="+mn-ea"/>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n-ea"/>
                          <a:ea typeface="+mn-ea"/>
                        </a:rPr>
                        <a:t>2023</a:t>
                      </a:r>
                      <a:r>
                        <a:rPr kumimoji="1" lang="ja-JP" altLang="en-US" sz="800" dirty="0">
                          <a:latin typeface="+mn-ea"/>
                          <a:ea typeface="+mn-ea"/>
                        </a:rPr>
                        <a:t>年</a:t>
                      </a:r>
                    </a:p>
                    <a:p>
                      <a:pPr algn="ctr"/>
                      <a:r>
                        <a:rPr kumimoji="1" lang="en-US" altLang="ja-JP" sz="1100" dirty="0">
                          <a:latin typeface="+mn-ea"/>
                          <a:ea typeface="+mn-ea"/>
                        </a:rPr>
                        <a:t>1</a:t>
                      </a:r>
                      <a:r>
                        <a:rPr kumimoji="1" lang="ja-JP" altLang="en-US" sz="1100" dirty="0">
                          <a:latin typeface="+mn-ea"/>
                          <a:ea typeface="+mn-ea"/>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mn-ea"/>
                          <a:ea typeface="+mn-ea"/>
                        </a:rPr>
                        <a:t>２月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solidFill>
                            <a:schemeClr val="bg1"/>
                          </a:solidFill>
                          <a:latin typeface="+mn-ea"/>
                          <a:ea typeface="+mn-ea"/>
                        </a:rPr>
                        <a:t>３月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i="0" u="none" strike="noStrike" kern="1200" cap="none" spc="0" normalizeH="0" baseline="0" noProof="0" dirty="0">
                        <a:ln>
                          <a:noFill/>
                        </a:ln>
                        <a:solidFill>
                          <a:schemeClr val="bg1"/>
                        </a:solidFill>
                        <a:effectLst/>
                        <a:uLnTx/>
                        <a:uFillTx/>
                        <a:latin typeface="+mn-ea"/>
                        <a:ea typeface="+mn-ea"/>
                        <a:cs typeface="+mn-cs"/>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（１）シェアサイクル</a:t>
                      </a:r>
                      <a:endParaRPr kumimoji="1" lang="en-US" altLang="ja-JP" sz="1100" dirty="0">
                        <a:solidFill>
                          <a:schemeClr val="tx1"/>
                        </a:solidFill>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（２）高齢者見守り自転車</a:t>
                      </a:r>
                      <a:endParaRPr kumimoji="1" lang="en-US" altLang="ja-JP" sz="1100" dirty="0">
                        <a:solidFill>
                          <a:schemeClr val="tx1"/>
                        </a:solidFill>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（３）情報連携基盤</a:t>
                      </a:r>
                      <a:endParaRPr kumimoji="1" lang="en-US" altLang="ja-JP" sz="110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a:t>
                      </a:r>
                      <a:r>
                        <a:rPr kumimoji="1" lang="en-US" altLang="ja-JP" sz="1100" dirty="0">
                          <a:solidFill>
                            <a:schemeClr val="tx1"/>
                          </a:solidFill>
                          <a:latin typeface="+mn-ea"/>
                          <a:ea typeface="+mn-ea"/>
                        </a:rPr>
                        <a:t>FIWARE</a:t>
                      </a:r>
                      <a:r>
                        <a:rPr kumimoji="1" lang="ja-JP" altLang="en-US" sz="1100" dirty="0">
                          <a:solidFill>
                            <a:schemeClr val="tx1"/>
                          </a:solidFill>
                          <a:latin typeface="+mn-ea"/>
                          <a:ea typeface="+mn-ea"/>
                        </a:rPr>
                        <a:t>との連携）</a:t>
                      </a:r>
                      <a:endParaRPr kumimoji="1" lang="en-US" altLang="ja-JP" sz="1100" dirty="0">
                        <a:solidFill>
                          <a:schemeClr val="tx1"/>
                        </a:solidFill>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n-ea"/>
                          <a:ea typeface="+mn-ea"/>
                        </a:rPr>
                        <a:t>（４）業務実施計画・効果検証</a:t>
                      </a:r>
                      <a:endParaRPr kumimoji="1" lang="en-US" altLang="ja-JP" sz="105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n-ea"/>
                        <a:ea typeface="+mn-ea"/>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3</a:t>
            </a:fld>
            <a:endParaRPr lang="en-US" altLang="ja-JP" dirty="0"/>
          </a:p>
        </p:txBody>
      </p:sp>
    </p:spTree>
    <p:extLst>
      <p:ext uri="{BB962C8B-B14F-4D97-AF65-F5344CB8AC3E}">
        <p14:creationId xmlns:p14="http://schemas.microsoft.com/office/powerpoint/2010/main" val="386752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スケジュール</a:t>
            </a:r>
            <a:r>
              <a:rPr kumimoji="0" lang="ja-JP" altLang="en-US" b="1" kern="0" dirty="0">
                <a:solidFill>
                  <a:prstClr val="white"/>
                </a:solidFill>
                <a:latin typeface="+mn-ea"/>
              </a:rPr>
              <a:t>（２</a:t>
            </a:r>
            <a:r>
              <a:rPr kumimoji="0" lang="en-US" altLang="ja-JP" b="1" kern="0" dirty="0">
                <a:solidFill>
                  <a:prstClr val="white"/>
                </a:solidFill>
                <a:latin typeface="+mn-ea"/>
              </a:rPr>
              <a:t>/</a:t>
            </a:r>
            <a:r>
              <a:rPr kumimoji="0" lang="ja-JP" altLang="en-US" b="1" kern="0" dirty="0">
                <a:solidFill>
                  <a:prstClr val="white"/>
                </a:solidFill>
                <a:latin typeface="+mn-ea"/>
              </a:rPr>
              <a:t>２）</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導入</a:t>
            </a:r>
            <a:r>
              <a:rPr kumimoji="1" lang="ja-JP" altLang="en-US" sz="1600" b="1" i="0" u="none" strike="noStrike" kern="1200" cap="none" spc="0" normalizeH="0" baseline="0" noProof="0" dirty="0">
                <a:ln>
                  <a:noFill/>
                </a:ln>
                <a:solidFill>
                  <a:srgbClr val="000000"/>
                </a:solidFill>
                <a:effectLst/>
                <a:uLnTx/>
                <a:uFillTx/>
                <a:latin typeface="+mn-ea"/>
                <a:ea typeface="+mn-ea"/>
                <a:cs typeface="+mn-cs"/>
              </a:rPr>
              <a:t>スケジュール（作業例・作業工数）</a:t>
            </a:r>
          </a:p>
        </p:txBody>
      </p:sp>
      <p:sp>
        <p:nvSpPr>
          <p:cNvPr id="1736"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具体的な作業例や作業工数などを記載してください。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4</a:t>
            </a:fld>
            <a:endParaRPr lang="en-US" altLang="ja-JP" dirty="0"/>
          </a:p>
        </p:txBody>
      </p:sp>
    </p:spTree>
    <p:extLst>
      <p:ext uri="{BB962C8B-B14F-4D97-AF65-F5344CB8AC3E}">
        <p14:creationId xmlns:p14="http://schemas.microsoft.com/office/powerpoint/2010/main" val="181221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シェアサイクル（機器概要等）</a:t>
            </a:r>
            <a:r>
              <a:rPr kumimoji="0" lang="ja-JP" altLang="en-US" b="1" kern="0" dirty="0">
                <a:solidFill>
                  <a:prstClr val="white"/>
                </a:solidFill>
                <a:latin typeface="+mn-ea"/>
              </a:rPr>
              <a:t> （１</a:t>
            </a:r>
            <a:r>
              <a:rPr kumimoji="0" lang="en-US" altLang="ja-JP" b="1" kern="0" dirty="0">
                <a:solidFill>
                  <a:prstClr val="white"/>
                </a:solidFill>
                <a:latin typeface="+mn-ea"/>
              </a:rPr>
              <a:t>/</a:t>
            </a:r>
            <a:r>
              <a:rPr kumimoji="0" lang="ja-JP" altLang="en-US" b="1" kern="0" dirty="0">
                <a:solidFill>
                  <a:prstClr val="white"/>
                </a:solidFill>
                <a:latin typeface="+mn-ea"/>
              </a:rPr>
              <a:t>１）</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導入機器詳細</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384995"/>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・利用者にとって利用しやすいものかわかるように記載すること。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lvl="0">
              <a:defRPr/>
            </a:pPr>
            <a:r>
              <a:rPr lang="ja-JP" altLang="en-US" sz="1400" i="1" dirty="0">
                <a:solidFill>
                  <a:srgbClr val="FF0000"/>
                </a:solidFill>
              </a:rPr>
              <a:t>・今回導入する自転車について、デザイン性、安全性、操作性、耐久性がわかるように記載すること。</a:t>
            </a:r>
          </a:p>
          <a:p>
            <a:pPr lvl="0">
              <a:defRPr/>
            </a:pPr>
            <a:r>
              <a:rPr lang="ja-JP" altLang="en-US" sz="1400" i="1" dirty="0">
                <a:solidFill>
                  <a:srgbClr val="FF0000"/>
                </a:solidFill>
              </a:rPr>
              <a:t>・見守りタグ検知器の搭載は必須ではないが、搭載する場合は記載すること。</a:t>
            </a:r>
          </a:p>
          <a:p>
            <a:pPr lvl="0">
              <a:defRPr/>
            </a:pPr>
            <a:r>
              <a:rPr lang="ja-JP" altLang="en-US" sz="1400" i="1" dirty="0">
                <a:solidFill>
                  <a:srgbClr val="FF0000"/>
                </a:solidFill>
              </a:rPr>
              <a:t>・走行データの取得するための機器について記載すること。</a:t>
            </a:r>
          </a:p>
          <a:p>
            <a:pPr lvl="0">
              <a:defRPr/>
            </a:pPr>
            <a:r>
              <a:rPr lang="ja-JP" altLang="en-US" sz="1400" i="1" dirty="0">
                <a:solidFill>
                  <a:srgbClr val="FF0000"/>
                </a:solidFill>
              </a:rPr>
              <a:t>・導入する自転車台数は、事業の目的を踏まえて提案すること。（</a:t>
            </a:r>
            <a:r>
              <a:rPr lang="en-US" altLang="ja-JP" sz="1400" i="1" dirty="0">
                <a:solidFill>
                  <a:srgbClr val="FF0000"/>
                </a:solidFill>
              </a:rPr>
              <a:t>30</a:t>
            </a:r>
            <a:r>
              <a:rPr lang="ja-JP" altLang="en-US" sz="1400" i="1" dirty="0">
                <a:solidFill>
                  <a:srgbClr val="FF0000"/>
                </a:solidFill>
              </a:rPr>
              <a:t>台以上とすること。）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5</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1063434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シェアサイクル（運営方法）</a:t>
            </a:r>
            <a:r>
              <a:rPr kumimoji="0" lang="ja-JP" altLang="en-US" b="1" kern="0" dirty="0">
                <a:solidFill>
                  <a:prstClr val="white"/>
                </a:solidFill>
                <a:latin typeface="+mn-ea"/>
              </a:rPr>
              <a:t> （１</a:t>
            </a:r>
            <a:r>
              <a:rPr kumimoji="0" lang="en-US" altLang="ja-JP" b="1" kern="0" dirty="0">
                <a:solidFill>
                  <a:prstClr val="white"/>
                </a:solidFill>
                <a:latin typeface="+mn-ea"/>
              </a:rPr>
              <a:t>/</a:t>
            </a:r>
            <a:r>
              <a:rPr kumimoji="0" lang="ja-JP" altLang="en-US" b="1" kern="0" dirty="0">
                <a:solidFill>
                  <a:prstClr val="white"/>
                </a:solidFill>
                <a:latin typeface="+mn-ea"/>
              </a:rPr>
              <a:t>３）</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運営方法</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384995"/>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・具体的なサイクルポート箇所数、駐輪台数、設置位置について記載すること。</a:t>
            </a:r>
          </a:p>
          <a:p>
            <a:pPr lvl="0">
              <a:defRPr/>
            </a:pPr>
            <a:r>
              <a:rPr lang="ja-JP" altLang="en-US" sz="1400" i="1" dirty="0">
                <a:solidFill>
                  <a:srgbClr val="FF0000"/>
                </a:solidFill>
              </a:rPr>
              <a:t>　</a:t>
            </a:r>
            <a:r>
              <a:rPr lang="en-US" altLang="ja-JP" sz="1400" i="1" dirty="0">
                <a:solidFill>
                  <a:srgbClr val="FF0000"/>
                </a:solidFill>
              </a:rPr>
              <a:t>※</a:t>
            </a:r>
            <a:r>
              <a:rPr lang="ja-JP" altLang="en-US" sz="1400" i="1" dirty="0">
                <a:solidFill>
                  <a:srgbClr val="FF0000"/>
                </a:solidFill>
              </a:rPr>
              <a:t>設置位置は、位置がわかるよう地図や写真を添付するなど場所がわかるように記載すること。</a:t>
            </a:r>
          </a:p>
          <a:p>
            <a:pPr lvl="0">
              <a:defRPr/>
            </a:pPr>
            <a:r>
              <a:rPr lang="ja-JP" altLang="en-US" sz="1400" i="1" dirty="0">
                <a:solidFill>
                  <a:srgbClr val="FF0000"/>
                </a:solidFill>
              </a:rPr>
              <a:t>・利用者の募集・登録、利用料金、料金徴収方法、自転車の回収・再配置・維持管理、ポートの管理、利用時間、登録～利用～決済の利用者への案内、事故発生時の体制、予約システムを導入する場合はシステムの概要、利用者からの問い合わせ対応などについて記載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6</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134571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mn-ea"/>
                <a:ea typeface="+mn-ea"/>
                <a:cs typeface="+mn-cs"/>
              </a:rPr>
              <a:t>シェアサイクル（運営方法）</a:t>
            </a:r>
            <a:r>
              <a:rPr kumimoji="0" lang="ja-JP" altLang="en-US" b="1" kern="0" dirty="0">
                <a:solidFill>
                  <a:prstClr val="white"/>
                </a:solidFill>
                <a:latin typeface="+mn-ea"/>
              </a:rPr>
              <a:t> （２</a:t>
            </a:r>
            <a:r>
              <a:rPr kumimoji="0" lang="en-US" altLang="ja-JP" b="1" kern="0" dirty="0">
                <a:solidFill>
                  <a:prstClr val="white"/>
                </a:solidFill>
                <a:latin typeface="+mn-ea"/>
              </a:rPr>
              <a:t>/</a:t>
            </a:r>
            <a:r>
              <a:rPr kumimoji="0" lang="ja-JP" altLang="en-US" b="1" kern="0" dirty="0">
                <a:solidFill>
                  <a:prstClr val="white"/>
                </a:solidFill>
                <a:latin typeface="+mn-ea"/>
              </a:rPr>
              <a:t>３）</a:t>
            </a:r>
            <a:endParaRPr kumimoji="0" lang="ja-JP" altLang="en-US" b="1" i="0" u="none" strike="noStrike" kern="0" cap="none" spc="0" normalizeH="0" baseline="0" noProof="0" dirty="0">
              <a:ln>
                <a:noFill/>
              </a:ln>
              <a:solidFill>
                <a:prstClr val="white"/>
              </a:solidFill>
              <a:effectLst/>
              <a:uLnTx/>
              <a:uFillTx/>
              <a:latin typeface="+mn-ea"/>
              <a:ea typeface="+mn-ea"/>
              <a:cs typeface="+mn-cs"/>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mn-ea"/>
                <a:ea typeface="+mn-ea"/>
              </a:rPr>
              <a:t>セキュリティ対策</a:t>
            </a:r>
            <a:endParaRPr kumimoji="1" lang="ja-JP" altLang="en-US" sz="1600" b="1" i="0" u="none" strike="noStrike" kern="1200" cap="none" spc="0" normalizeH="0" baseline="0" noProof="0" dirty="0">
              <a:ln>
                <a:noFill/>
              </a:ln>
              <a:solidFill>
                <a:srgbClr val="000000"/>
              </a:solidFill>
              <a:effectLst/>
              <a:uLnTx/>
              <a:uFillTx/>
              <a:latin typeface="+mn-ea"/>
              <a:ea typeface="+mn-ea"/>
              <a:cs typeface="+mn-cs"/>
            </a:endParaRPr>
          </a:p>
        </p:txBody>
      </p:sp>
      <p:sp>
        <p:nvSpPr>
          <p:cNvPr id="1736" name="正方形/長方形 12"/>
          <p:cNvSpPr/>
          <p:nvPr/>
        </p:nvSpPr>
        <p:spPr>
          <a:xfrm>
            <a:off x="108536" y="1084321"/>
            <a:ext cx="8712285" cy="1169551"/>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p>
          <a:p>
            <a:pPr lvl="0">
              <a:defRPr/>
            </a:pPr>
            <a:r>
              <a:rPr lang="ja-JP" altLang="en-US" sz="1400" i="1" dirty="0">
                <a:solidFill>
                  <a:srgbClr val="FF0000"/>
                </a:solidFill>
              </a:rPr>
              <a:t>・ＧＰＳなどから得られたデータ等の管理方法について記載すること。</a:t>
            </a:r>
          </a:p>
          <a:p>
            <a:pPr lvl="0">
              <a:defRPr/>
            </a:pPr>
            <a:r>
              <a:rPr lang="ja-JP" altLang="en-US" sz="1400" i="1" dirty="0">
                <a:solidFill>
                  <a:srgbClr val="FF0000"/>
                </a:solidFill>
              </a:rPr>
              <a:t>・総務省「スマートシティセキュリティガイドライン（</a:t>
            </a:r>
            <a:r>
              <a:rPr lang="en-US" altLang="ja-JP" sz="1400" i="1" dirty="0">
                <a:solidFill>
                  <a:srgbClr val="FF0000"/>
                </a:solidFill>
              </a:rPr>
              <a:t>2.0</a:t>
            </a:r>
            <a:r>
              <a:rPr lang="ja-JP" altLang="en-US" sz="1400" i="1" dirty="0">
                <a:solidFill>
                  <a:srgbClr val="FF0000"/>
                </a:solidFill>
              </a:rPr>
              <a:t>版）」</a:t>
            </a:r>
            <a:endParaRPr lang="en-US" altLang="ja-JP" sz="1400" i="1" dirty="0">
              <a:solidFill>
                <a:srgbClr val="FF0000"/>
              </a:solidFill>
            </a:endParaRPr>
          </a:p>
          <a:p>
            <a:pPr lvl="0">
              <a:defRPr/>
            </a:pPr>
            <a:r>
              <a:rPr lang="ja-JP" altLang="en-US" sz="1400" i="1" dirty="0">
                <a:solidFill>
                  <a:srgbClr val="FF0000"/>
                </a:solidFill>
              </a:rPr>
              <a:t>（</a:t>
            </a:r>
            <a:r>
              <a:rPr lang="en-US" altLang="ja-JP" sz="1400" i="1" dirty="0">
                <a:solidFill>
                  <a:srgbClr val="FF0000"/>
                </a:solidFill>
              </a:rPr>
              <a:t>https://www.soumu.go.jp/menu_news/s-news/01cyber01_02000001_00115.html</a:t>
            </a:r>
            <a:r>
              <a:rPr lang="ja-JP" altLang="en-US" sz="1400" i="1" dirty="0">
                <a:solidFill>
                  <a:srgbClr val="FF0000"/>
                </a:solidFill>
              </a:rPr>
              <a:t>）</a:t>
            </a:r>
          </a:p>
          <a:p>
            <a:pPr lvl="0">
              <a:defRPr/>
            </a:pPr>
            <a:r>
              <a:rPr lang="ja-JP" altLang="en-US" sz="1400" i="1" dirty="0">
                <a:solidFill>
                  <a:srgbClr val="FF0000"/>
                </a:solidFill>
              </a:rPr>
              <a:t>を参考にセキュリティ対策を記載すること。</a:t>
            </a: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pPr>
                <a:defRPr/>
              </a:pPr>
              <a:t>7</a:t>
            </a:fld>
            <a:endParaRPr lang="en-US" altLang="ja-JP" dirty="0"/>
          </a:p>
        </p:txBody>
      </p:sp>
      <p:sp>
        <p:nvSpPr>
          <p:cNvPr id="7" name="正方形/長方形 11">
            <a:extLst>
              <a:ext uri="{FF2B5EF4-FFF2-40B4-BE49-F238E27FC236}">
                <a16:creationId xmlns:a16="http://schemas.microsoft.com/office/drawing/2014/main" id="{E294BA4D-4511-4988-9F50-EE8B31BC76ED}"/>
              </a:ext>
            </a:extLst>
          </p:cNvPr>
          <p:cNvSpPr/>
          <p:nvPr/>
        </p:nvSpPr>
        <p:spPr>
          <a:xfrm>
            <a:off x="6295244" y="5373216"/>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図表・写真等</a:t>
            </a:r>
            <a:endParaRPr kumimoji="1" lang="en-US" altLang="ja-JP" sz="1800" b="0" i="0" u="none" strike="noStrike" kern="1200" cap="none" spc="0" normalizeH="0" baseline="0" noProof="0" dirty="0">
              <a:ln>
                <a:noFill/>
              </a:ln>
              <a:solidFill>
                <a:srgbClr val="000000"/>
              </a:solidFill>
              <a:effectLst/>
              <a:uLnTx/>
              <a:uFillTx/>
              <a:latin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cs typeface="+mn-cs"/>
              </a:rPr>
              <a:t>（任意）</a:t>
            </a:r>
          </a:p>
        </p:txBody>
      </p:sp>
    </p:spTree>
    <p:extLst>
      <p:ext uri="{BB962C8B-B14F-4D97-AF65-F5344CB8AC3E}">
        <p14:creationId xmlns:p14="http://schemas.microsoft.com/office/powerpoint/2010/main" val="33520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427715"/>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3" name="Text Box 4"/>
          <p:cNvSpPr txBox="1">
            <a:spLocks noChangeArrowheads="1"/>
          </p:cNvSpPr>
          <p:nvPr/>
        </p:nvSpPr>
        <p:spPr>
          <a:xfrm>
            <a:off x="18852" y="590723"/>
            <a:ext cx="6490289"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利用者ニーズを踏まえたサービス改善体制・計画</a:t>
            </a:r>
            <a:endParaRPr lang="ja-JP" altLang="en-US" sz="16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122626" y="976045"/>
            <a:ext cx="8884397"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利用者のニーズ等を踏まえてアジャイルにサービスを改善していくための体制・計画など記載すること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0185" y="3626559"/>
            <a:ext cx="4291748"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Tahoma" pitchFamily="34" charset="0"/>
              </a:rPr>
              <a:t>プライバシーの確保</a:t>
            </a:r>
            <a:endParaRPr lang="ja-JP" altLang="en-US" sz="16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73357" y="4023558"/>
            <a:ext cx="8884397" cy="523220"/>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プライバシー影響評価（</a:t>
            </a:r>
            <a:r>
              <a:rPr lang="en-US" altLang="ja-JP" sz="1400" i="1" dirty="0">
                <a:solidFill>
                  <a:srgbClr val="FF0000"/>
                </a:solidFill>
              </a:rPr>
              <a:t>PIA</a:t>
            </a:r>
            <a:r>
              <a:rPr lang="ja-JP" altLang="en-US" sz="1400" i="1" dirty="0">
                <a:solidFill>
                  <a:srgbClr val="FF0000"/>
                </a:solidFill>
              </a:rPr>
              <a:t>）の実施等、利用者の個人情報の適切な取扱いやプライバシーを確保するための具体的な取組を記載すること</a:t>
            </a:r>
            <a:endParaRPr lang="en-US" altLang="ja-JP" sz="1400" i="1" dirty="0">
              <a:solidFill>
                <a:srgbClr val="FF0000"/>
              </a:solidFill>
            </a:endParaRPr>
          </a:p>
        </p:txBody>
      </p:sp>
      <p:sp>
        <p:nvSpPr>
          <p:cNvPr id="14" name="Rectangle 67">
            <a:extLst>
              <a:ext uri="{FF2B5EF4-FFF2-40B4-BE49-F238E27FC236}">
                <a16:creationId xmlns:a16="http://schemas.microsoft.com/office/drawing/2014/main" id="{CA7D570C-F001-40D2-AA4E-20DC0A19B496}"/>
              </a:ext>
            </a:extLst>
          </p:cNvPr>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ＭＳ Ｐゴシック" panose="020B0600070205080204" pitchFamily="50" charset="-128"/>
              </a:rPr>
              <a:t>シェアサイクル（運営方法） （３</a:t>
            </a:r>
            <a:r>
              <a:rPr lang="en-US" altLang="ja-JP" sz="1800" b="1" dirty="0">
                <a:solidFill>
                  <a:schemeClr val="bg1"/>
                </a:solidFill>
                <a:latin typeface="ＭＳ Ｐゴシック" panose="020B0600070205080204" pitchFamily="50" charset="-128"/>
              </a:rPr>
              <a:t>/</a:t>
            </a:r>
            <a:r>
              <a:rPr lang="ja-JP" altLang="en-US" sz="1800" b="1" dirty="0">
                <a:solidFill>
                  <a:schemeClr val="bg1"/>
                </a:solidFill>
                <a:latin typeface="ＭＳ Ｐゴシック" panose="020B0600070205080204" pitchFamily="50" charset="-128"/>
              </a:rPr>
              <a:t>３）</a:t>
            </a:r>
          </a:p>
          <a:p>
            <a:pPr eaLnBrk="1" hangingPunct="1">
              <a:spcBef>
                <a:spcPct val="0"/>
              </a:spcBef>
              <a:buFontTx/>
              <a:buNone/>
            </a:pPr>
            <a:r>
              <a:rPr lang="ja-JP" altLang="en-US" sz="1800" b="1" dirty="0">
                <a:solidFill>
                  <a:schemeClr val="bg1"/>
                </a:solidFill>
                <a:latin typeface="ＭＳ Ｐゴシック" panose="020B0600070205080204" pitchFamily="50" charset="-128"/>
              </a:rPr>
              <a:t>・サービス設計等の適切性</a:t>
            </a:r>
            <a:endParaRPr lang="ja-JP" altLang="en-US" sz="1400" b="1" dirty="0">
              <a:solidFill>
                <a:schemeClr val="bg1"/>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7309094D-5755-4C53-B900-AD3AC56EEC82}"/>
              </a:ext>
            </a:extLst>
          </p:cNvPr>
          <p:cNvSpPr>
            <a:spLocks noGrp="1"/>
          </p:cNvSpPr>
          <p:nvPr>
            <p:ph type="sldNum" sz="quarter" idx="12"/>
          </p:nvPr>
        </p:nvSpPr>
        <p:spPr/>
        <p:txBody>
          <a:bodyPr/>
          <a:lstStyle/>
          <a:p>
            <a:pPr>
              <a:defRPr/>
            </a:pPr>
            <a:fld id="{ED70751B-34C4-41F7-9A42-B8AF8614956A}" type="slidenum">
              <a:rPr lang="en-US" altLang="ja-JP" smtClean="0"/>
              <a:pPr>
                <a:defRPr/>
              </a:pPr>
              <a:t>8</a:t>
            </a:fld>
            <a:endParaRPr lang="en-US" altLang="ja-JP" dirty="0"/>
          </a:p>
        </p:txBody>
      </p:sp>
    </p:spTree>
    <p:extLst>
      <p:ext uri="{BB962C8B-B14F-4D97-AF65-F5344CB8AC3E}">
        <p14:creationId xmlns:p14="http://schemas.microsoft.com/office/powerpoint/2010/main" val="163857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4">
            <a:extLst>
              <a:ext uri="{FF2B5EF4-FFF2-40B4-BE49-F238E27FC236}">
                <a16:creationId xmlns:a16="http://schemas.microsoft.com/office/drawing/2014/main" id="{DFFE597B-4CAA-4C2E-8DE5-391816D1A4D4}"/>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eaLnBrk="1" hangingPunct="1"/>
            <a:r>
              <a:rPr lang="ja-JP" altLang="en-US" b="1" dirty="0">
                <a:solidFill>
                  <a:schemeClr val="bg1"/>
                </a:solidFill>
                <a:latin typeface="ＭＳ Ｐゴシック" panose="020B0600070205080204" pitchFamily="50" charset="-128"/>
              </a:rPr>
              <a:t>シェアサイクル</a:t>
            </a:r>
            <a:r>
              <a:rPr kumimoji="0" lang="ja-JP" altLang="en-US" b="1" kern="0" dirty="0">
                <a:solidFill>
                  <a:prstClr val="white"/>
                </a:solidFill>
                <a:latin typeface="+mn-ea"/>
              </a:rPr>
              <a:t>（情報連携基盤との連携） （１</a:t>
            </a:r>
            <a:r>
              <a:rPr kumimoji="0" lang="en-US" altLang="ja-JP" b="1" kern="0" dirty="0">
                <a:solidFill>
                  <a:prstClr val="white"/>
                </a:solidFill>
                <a:latin typeface="+mn-ea"/>
              </a:rPr>
              <a:t>/</a:t>
            </a:r>
            <a:r>
              <a:rPr kumimoji="0" lang="ja-JP" altLang="en-US" b="1" kern="0" dirty="0">
                <a:solidFill>
                  <a:prstClr val="white"/>
                </a:solidFill>
                <a:latin typeface="+mn-ea"/>
              </a:rPr>
              <a:t>２）</a:t>
            </a:r>
            <a:endParaRPr lang="ja-JP" altLang="en-US" b="1" dirty="0">
              <a:solidFill>
                <a:schemeClr val="bg1"/>
              </a:solidFill>
              <a:latin typeface="ＭＳ Ｐゴシック" panose="020B0600070205080204" pitchFamily="50" charset="-128"/>
            </a:endParaRPr>
          </a:p>
        </p:txBody>
      </p:sp>
      <p:sp>
        <p:nvSpPr>
          <p:cNvPr id="1621" name="Text Box 4"/>
          <p:cNvSpPr txBox="1">
            <a:spLocks noChangeArrowheads="1"/>
          </p:cNvSpPr>
          <p:nvPr/>
        </p:nvSpPr>
        <p:spPr>
          <a:xfrm>
            <a:off x="107504" y="615274"/>
            <a:ext cx="7398461" cy="338554"/>
          </a:xfrm>
          <a:prstGeom prst="rect">
            <a:avLst/>
          </a:prstGeom>
          <a:noFill/>
          <a:ln w="9525">
            <a:noFill/>
            <a:miter lim="800000"/>
            <a:headEnd/>
            <a:tailEnd/>
          </a:ln>
          <a:effectLst/>
        </p:spPr>
        <p:txBody>
          <a:bodyPr wrap="square">
            <a:spAutoFit/>
          </a:bodyPr>
          <a:lstStyle/>
          <a:p>
            <a:pPr marL="238125" lvl="0" indent="-238125" eaLnBrk="1" hangingPunct="1">
              <a:spcBef>
                <a:spcPct val="5000"/>
              </a:spcBef>
              <a:buFont typeface="Wingdings" pitchFamily="2" charset="2"/>
              <a:buChar char="n"/>
              <a:defRPr/>
            </a:pPr>
            <a:r>
              <a:rPr lang="ja-JP" altLang="en-US" sz="1600" b="1" dirty="0">
                <a:solidFill>
                  <a:srgbClr val="000000"/>
                </a:solidFill>
                <a:latin typeface="+mn-ea"/>
              </a:rPr>
              <a:t>情報連携基盤との連携</a:t>
            </a:r>
          </a:p>
        </p:txBody>
      </p:sp>
      <p:sp>
        <p:nvSpPr>
          <p:cNvPr id="1622" name="正方形/長方形 8"/>
          <p:cNvSpPr/>
          <p:nvPr/>
        </p:nvSpPr>
        <p:spPr>
          <a:xfrm>
            <a:off x="215516" y="993102"/>
            <a:ext cx="8712968" cy="2970044"/>
          </a:xfrm>
          <a:prstGeom prst="rect">
            <a:avLst/>
          </a:prstGeom>
        </p:spPr>
        <p:txBody>
          <a:bodyPr wrap="square" lIns="90000">
            <a:spAutoFit/>
          </a:bodyPr>
          <a:lstStyle/>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＜データ連携基盤の種類＞</a:t>
            </a:r>
            <a:endParaRPr kumimoji="1" lang="en-US" altLang="ja-JP"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R="44450" lvl="0" indent="127000">
              <a:spcAft>
                <a:spcPts val="0"/>
              </a:spcAft>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a:t>
            </a:r>
            <a:r>
              <a:rPr lang="en-US" altLang="ja-JP" sz="1100" kern="100" dirty="0">
                <a:solidFill>
                  <a:srgbClr val="000000"/>
                </a:solidFill>
                <a:latin typeface="+mn-ea"/>
                <a:ea typeface="+mn-ea"/>
                <a:cs typeface="Meiryo UI" panose="020B0604030504040204" pitchFamily="50" charset="-128"/>
              </a:rPr>
              <a:t>FIWARE</a:t>
            </a:r>
          </a:p>
          <a:p>
            <a:pPr marR="44450" lvl="0" indent="127000">
              <a:spcAft>
                <a:spcPts val="0"/>
              </a:spcAft>
              <a:tabLst>
                <a:tab pos="2700020" algn="ctr"/>
                <a:tab pos="5400040" algn="r"/>
              </a:tabLst>
              <a:defRPr/>
            </a:pPr>
            <a:endParaRPr lang="en-US" altLang="ja-JP" sz="1100" kern="100" dirty="0">
              <a:solidFill>
                <a:srgbClr val="000000"/>
              </a:solidFill>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＜運用体制＞</a:t>
            </a:r>
            <a:endParaRPr kumimoji="1" lang="en-US" altLang="ja-JP"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所有者：○○○</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運営者：○○○</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保守管理者：○○○</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　その他</a:t>
            </a: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L="0" marR="44450" lvl="0" indent="127000" algn="l"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　データ連携基盤をどのように運用していくのか詳細かつ具体的に記載すること。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a:p>
            <a:pPr marR="44450" indent="127000">
              <a:spcAft>
                <a:spcPts val="0"/>
              </a:spcAft>
              <a:tabLst>
                <a:tab pos="2700020" algn="ctr"/>
                <a:tab pos="5400040" algn="r"/>
              </a:tabLst>
              <a:defRPr/>
            </a:pPr>
            <a:endParaRPr kumimoji="1" lang="en-US" altLang="ja-JP" sz="1100" b="0"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endParaRPr>
          </a:p>
          <a:p>
            <a:pPr marR="44450" indent="127000">
              <a:spcAft>
                <a:spcPts val="0"/>
              </a:spcAft>
              <a:tabLst>
                <a:tab pos="2700020" algn="ctr"/>
                <a:tab pos="5400040" algn="r"/>
              </a:tabLst>
              <a:defRPr/>
            </a:pPr>
            <a:r>
              <a:rPr kumimoji="1" lang="ja-JP" altLang="en-US" sz="1100" b="1" i="0" u="none" strike="noStrike" kern="100" cap="none" spc="0" normalizeH="0" baseline="0" noProof="0" dirty="0">
                <a:ln>
                  <a:noFill/>
                </a:ln>
                <a:solidFill>
                  <a:srgbClr val="000000"/>
                </a:solidFill>
                <a:effectLst/>
                <a:uLnTx/>
                <a:uFillTx/>
                <a:latin typeface="+mn-ea"/>
                <a:ea typeface="+mn-ea"/>
                <a:cs typeface="Meiryo UI" panose="020B0604030504040204" pitchFamily="50" charset="-128"/>
              </a:rPr>
              <a:t>＜データ連携＞</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r>
              <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a:t>
            </a:r>
            <a:r>
              <a:rPr kumimoji="1" lang="ja-JP" altLang="en-US"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rPr>
              <a:t>　どのような機能・サービスを実現するのか等を詳細かつ具体的に記載すること。</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a:p>
            <a:pPr marL="381000" marR="44450" lvl="0" indent="-254000" algn="l" defTabSz="914400" rtl="0" eaLnBrk="0" fontAlgn="base" latinLnBrk="0" hangingPunct="0">
              <a:lnSpc>
                <a:spcPct val="100000"/>
              </a:lnSpc>
              <a:spcBef>
                <a:spcPct val="0"/>
              </a:spcBef>
              <a:spcAft>
                <a:spcPts val="0"/>
              </a:spcAft>
              <a:buClrTx/>
              <a:buSzTx/>
              <a:buFontTx/>
              <a:buNone/>
              <a:tabLst/>
              <a:defRPr/>
            </a:pPr>
            <a:endParaRPr lang="en-US" altLang="ja-JP" sz="1100" i="1" kern="100" dirty="0">
              <a:solidFill>
                <a:srgbClr val="F73131"/>
              </a:solidFill>
              <a:latin typeface="+mn-ea"/>
              <a:ea typeface="+mn-ea"/>
              <a:cs typeface="Meiryo UI" panose="020B0604030504040204" pitchFamily="50" charset="-128"/>
            </a:endParaRPr>
          </a:p>
          <a:p>
            <a:pPr lvl="0">
              <a:defRPr/>
            </a:pPr>
            <a:r>
              <a:rPr lang="ja-JP" altLang="en-US" sz="1100" i="1" dirty="0">
                <a:solidFill>
                  <a:srgbClr val="FF0000"/>
                </a:solidFill>
              </a:rPr>
              <a:t>　</a:t>
            </a:r>
            <a:r>
              <a:rPr lang="en-US" altLang="ja-JP" sz="1100" i="1" dirty="0">
                <a:solidFill>
                  <a:srgbClr val="FF0000"/>
                </a:solidFill>
              </a:rPr>
              <a:t>※</a:t>
            </a:r>
          </a:p>
          <a:p>
            <a:pPr lvl="0">
              <a:defRPr/>
            </a:pPr>
            <a:r>
              <a:rPr lang="ja-JP" altLang="en-US" sz="1100" i="1" dirty="0">
                <a:solidFill>
                  <a:srgbClr val="FF0000"/>
                </a:solidFill>
              </a:rPr>
              <a:t>　　・シェアサイクルから取得したデータの連携手法及び情報を可視化する提案について記載すること。</a:t>
            </a:r>
          </a:p>
          <a:p>
            <a:pPr lvl="0">
              <a:defRPr/>
            </a:pPr>
            <a:r>
              <a:rPr lang="ja-JP" altLang="en-US" sz="1100" i="1" dirty="0">
                <a:solidFill>
                  <a:srgbClr val="FF0000"/>
                </a:solidFill>
              </a:rPr>
              <a:t>　　・シェアサイクルから取得したデータの利活用に関する提案について記載すること。</a:t>
            </a:r>
          </a:p>
          <a:p>
            <a:pPr lvl="0">
              <a:defRPr/>
            </a:pPr>
            <a:r>
              <a:rPr lang="ja-JP" altLang="en-US" sz="1100" i="1" dirty="0">
                <a:solidFill>
                  <a:srgbClr val="FF0000"/>
                </a:solidFill>
              </a:rPr>
              <a:t>　　・令和５年度以降の利用状況分析を容易にできる提案をすること。</a:t>
            </a:r>
            <a:endParaRPr kumimoji="1" lang="en-US" altLang="ja-JP" sz="1100" b="0" i="1" u="none" strike="noStrike" kern="100" cap="none" spc="0" normalizeH="0" baseline="0" noProof="0" dirty="0">
              <a:ln>
                <a:noFill/>
              </a:ln>
              <a:solidFill>
                <a:srgbClr val="F73131"/>
              </a:solidFill>
              <a:effectLst/>
              <a:uLnTx/>
              <a:uFillTx/>
              <a:latin typeface="+mn-ea"/>
              <a:ea typeface="+mn-ea"/>
              <a:cs typeface="Meiryo UI" panose="020B0604030504040204" pitchFamily="50" charset="-128"/>
            </a:endParaRPr>
          </a:p>
        </p:txBody>
      </p:sp>
      <p:sp>
        <p:nvSpPr>
          <p:cNvPr id="1623" name="正方形/長方形 11"/>
          <p:cNvSpPr/>
          <p:nvPr/>
        </p:nvSpPr>
        <p:spPr>
          <a:xfrm>
            <a:off x="6156176" y="1109399"/>
            <a:ext cx="2592288" cy="12330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図</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（任意）</a:t>
            </a:r>
          </a:p>
        </p:txBody>
      </p:sp>
      <p:sp>
        <p:nvSpPr>
          <p:cNvPr id="1625" name="Rectangle 66"/>
          <p:cNvSpPr>
            <a:spLocks noChangeArrowheads="1"/>
          </p:cNvSpPr>
          <p:nvPr/>
        </p:nvSpPr>
        <p:spPr>
          <a:xfrm>
            <a:off x="179513" y="980728"/>
            <a:ext cx="878497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BC5A18E4-FB91-48E2-AC73-135C8A7B48F4}"/>
              </a:ext>
            </a:extLst>
          </p:cNvPr>
          <p:cNvSpPr>
            <a:spLocks noGrp="1"/>
          </p:cNvSpPr>
          <p:nvPr>
            <p:ph type="sldNum" sz="quarter" idx="12"/>
          </p:nvPr>
        </p:nvSpPr>
        <p:spPr/>
        <p:txBody>
          <a:bodyPr/>
          <a:lstStyle/>
          <a:p>
            <a:pPr>
              <a:defRPr/>
            </a:pPr>
            <a:fld id="{ED70751B-34C4-41F7-9A42-B8AF8614956A}" type="slidenum">
              <a:rPr lang="en-US" altLang="ja-JP" smtClean="0"/>
              <a:pPr>
                <a:defRPr/>
              </a:pPr>
              <a:t>9</a:t>
            </a:fld>
            <a:endParaRPr lang="en-US" altLang="ja-JP" dirty="0"/>
          </a:p>
        </p:txBody>
      </p:sp>
      <p:sp>
        <p:nvSpPr>
          <p:cNvPr id="9" name="正方形/長方形 16">
            <a:extLst>
              <a:ext uri="{FF2B5EF4-FFF2-40B4-BE49-F238E27FC236}">
                <a16:creationId xmlns:a16="http://schemas.microsoft.com/office/drawing/2014/main" id="{44E0FE9E-324D-405E-84F2-D176F0A4AE80}"/>
              </a:ext>
            </a:extLst>
          </p:cNvPr>
          <p:cNvSpPr/>
          <p:nvPr/>
        </p:nvSpPr>
        <p:spPr>
          <a:xfrm>
            <a:off x="6300192" y="604853"/>
            <a:ext cx="2664296"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dirty="0">
                <a:ln>
                  <a:noFill/>
                </a:ln>
                <a:solidFill>
                  <a:srgbClr val="FF0000"/>
                </a:solidFill>
                <a:effectLst/>
                <a:uLnTx/>
                <a:uFillTx/>
                <a:latin typeface="ＭＳ Ｐゴシック"/>
                <a:ea typeface="ＭＳ Ｐゴシック"/>
                <a:cs typeface="+mn-cs"/>
              </a:rPr>
              <a:t>注）必要に応じ、適宜枚数を追加すること</a:t>
            </a:r>
            <a:endParaRPr kumimoji="1" lang="en-US" altLang="ja-JP" sz="11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423992104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5B47DEB86A5A545ADB3224111CD4398" ma:contentTypeVersion="11" ma:contentTypeDescription="新しいドキュメントを作成します。" ma:contentTypeScope="" ma:versionID="b1cc41731b41b61b59a2b33962165c10">
  <xsd:schema xmlns:xsd="http://www.w3.org/2001/XMLSchema" xmlns:xs="http://www.w3.org/2001/XMLSchema" xmlns:p="http://schemas.microsoft.com/office/2006/metadata/properties" xmlns:ns1="http://schemas.microsoft.com/sharepoint/v3" xmlns:ns2="ac9bbd84-305c-40e0-af0e-d2cc5521dae5" xmlns:ns3="5a1c3668-775f-41a8-a205-63ccf2ea9c27" targetNamespace="http://schemas.microsoft.com/office/2006/metadata/properties" ma:root="true" ma:fieldsID="08fba025ef3d2eae3b7647bb568d7e6c" ns1:_="" ns2:_="" ns3:_="">
    <xsd:import namespace="http://schemas.microsoft.com/sharepoint/v3"/>
    <xsd:import namespace="ac9bbd84-305c-40e0-af0e-d2cc5521dae5"/>
    <xsd:import namespace="5a1c3668-775f-41a8-a205-63ccf2ea9c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統合コンプライアンス ポリシーのプロパティ" ma:hidden="true" ma:internalName="_ip_UnifiedCompliancePolicyProperties">
      <xsd:simpleType>
        <xsd:restriction base="dms:Note"/>
      </xsd:simpleType>
    </xsd:element>
    <xsd:element name="_ip_UnifiedCompliancePolicyUIAction" ma:index="15"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9bbd84-305c-40e0-af0e-d2cc5521da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1c3668-775f-41a8-a205-63ccf2ea9c27"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418A782-73DA-4176-9C42-AD22C9E1DF31}">
  <ds:schemaRefs>
    <ds:schemaRef ds:uri="http://schemas.microsoft.com/sharepoint/v3/contenttype/forms"/>
  </ds:schemaRefs>
</ds:datastoreItem>
</file>

<file path=customXml/itemProps2.xml><?xml version="1.0" encoding="utf-8"?>
<ds:datastoreItem xmlns:ds="http://schemas.openxmlformats.org/officeDocument/2006/customXml" ds:itemID="{7D7F00A5-B449-4062-9199-7BE0F9B3A7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9bbd84-305c-40e0-af0e-d2cc5521dae5"/>
    <ds:schemaRef ds:uri="5a1c3668-775f-41a8-a205-63ccf2ea9c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306F79-309E-4519-9DEC-FC333801532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ac9bbd84-305c-40e0-af0e-d2cc5521dae5"/>
    <ds:schemaRef ds:uri="5a1c3668-775f-41a8-a205-63ccf2ea9c2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1690</Words>
  <Application>Microsoft Office PowerPoint</Application>
  <PresentationFormat>画面に合わせる (4:3)</PresentationFormat>
  <Paragraphs>300</Paragraphs>
  <Slides>23</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Meiryo UI</vt:lpstr>
      <vt:lpstr>ＭＳ Ｐゴシック</vt:lpstr>
      <vt:lpstr>ＭＳ Ｐ明朝</vt:lpstr>
      <vt:lpstr>ＭＳ ゴシック</vt:lpstr>
      <vt:lpstr>ＭＳ 明朝</vt:lpstr>
      <vt:lpstr>ＭＳ明朝-WinCharSetFFFF-H</vt:lpstr>
      <vt:lpstr>Arial</vt:lpstr>
      <vt:lpstr>Tahoma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2022-08-03T00:33:01Z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0x01010065B47DEB86A5A545ADB3224111CD4398</vt:lpwstr>
  </property>
</Properties>
</file>