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7562850" cy="10688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241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theme" Target="theme/theme1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4" Type="http://schemas.openxmlformats.org/officeDocument/2006/relationships/slide" Target="slides/slide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図 53">
            <a:extLst>
              <a:ext uri="{FF2B5EF4-FFF2-40B4-BE49-F238E27FC236}">
                <a16:creationId xmlns:a16="http://schemas.microsoft.com/office/drawing/2014/main" id="{5A962CCC-68FA-4425-F1B6-4217C09240C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" t="2591" r="2290" b="1178"/>
          <a:stretch>
            <a:fillRect/>
          </a:stretch>
        </p:blipFill>
        <p:spPr bwMode="auto">
          <a:xfrm>
            <a:off x="19050" y="1315363"/>
            <a:ext cx="7520984" cy="9364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8600" y="10487660"/>
            <a:ext cx="3001143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rPr dirty="0"/>
              <a:t>※</a:t>
            </a:r>
            <a:r>
              <a:rPr dirty="0" err="1"/>
              <a:t>背景図は固定済みです</a:t>
            </a:r>
            <a:r>
              <a:rPr dirty="0"/>
              <a:t>。</a:t>
            </a:r>
            <a:r>
              <a:rPr lang="ja-JP" altLang="en-US" dirty="0"/>
              <a:t/>
            </a:r>
            <a:r>
              <a:rPr lang="en-US" altLang="ja-JP" dirty="0"/>
              <a:t>1</a:t>
            </a:r>
            <a:r>
              <a:rPr lang="ja-JP" altLang="en-US" dirty="0"/>
              <a:t>マスは</a:t>
            </a:r>
            <a:r>
              <a:rPr lang="en-US" altLang="ja-JP" dirty="0"/>
              <a:t>1</a:t>
            </a:r>
            <a:r>
              <a:rPr lang="ja-JP" altLang="en-US" dirty="0"/>
              <a:t>ｍ</a:t>
            </a:r>
            <a:r>
              <a:rPr lang="en-US" altLang="ja-JP" dirty="0"/>
              <a:t>×1</a:t>
            </a:r>
            <a:r>
              <a:rPr lang="ja-JP" altLang="en-US" dirty="0"/>
              <a:t>ｍです。</a:t>
            </a:r>
            <a:endParaRPr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C85D98E-AAF8-FE56-5E05-4EA15C1581C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69817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配置計画図案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DFB2563-EC79-B9AA-975C-958017FE72DA}"/>
              </a:ext>
            </a:extLst>
          </p:cNvPr>
          <p:cNvSpPr txBox="1"/>
          <p:nvPr/>
        </p:nvSpPr>
        <p:spPr>
          <a:xfrm>
            <a:off x="0" y="369332"/>
            <a:ext cx="508145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500" dirty="0"/>
              <a:t>開催内容：　　　　　＠駅南広場</a:t>
            </a:r>
          </a:p>
          <a:p>
            <a:r>
              <a:rPr kumimoji="1" lang="ja-JP" altLang="en-US" sz="1500" dirty="0"/>
              <a:t>開催時間：　時～　時（搬入：　時～搬出　時まで）</a:t>
            </a:r>
          </a:p>
          <a:p>
            <a:r>
              <a:rPr kumimoji="1" lang="ja-JP" altLang="en-US" sz="1500" dirty="0"/>
              <a:t>主催：●●マルシェ実行委員会　　　　　　後援：加古川市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F1A7BFF-9CFB-CD4B-12E0-B6FD43216044}"/>
              </a:ext>
            </a:extLst>
          </p:cNvPr>
          <p:cNvSpPr txBox="1"/>
          <p:nvPr/>
        </p:nvSpPr>
        <p:spPr>
          <a:xfrm>
            <a:off x="4894053" y="390634"/>
            <a:ext cx="2668797" cy="738664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kumimoji="1" lang="zh-TW" altLang="en-US" sz="1400" dirty="0"/>
              <a:t>最大来場数（想定）：計</a:t>
            </a:r>
            <a:r>
              <a:rPr kumimoji="1" lang="ja-JP" altLang="en-US" sz="1400" dirty="0"/>
              <a:t>　　</a:t>
            </a:r>
            <a:r>
              <a:rPr kumimoji="1" lang="zh-TW" altLang="en-US" sz="1400" dirty="0"/>
              <a:t>人</a:t>
            </a:r>
          </a:p>
          <a:p>
            <a:r>
              <a:rPr kumimoji="1" lang="ja-JP" altLang="en-US" sz="1400" dirty="0"/>
              <a:t>　　　</a:t>
            </a:r>
            <a:r>
              <a:rPr kumimoji="1" lang="zh-TW" altLang="en-US" sz="1400" dirty="0"/>
              <a:t>人</a:t>
            </a:r>
            <a:r>
              <a:rPr kumimoji="1" lang="en-US" altLang="zh-TW" sz="1400" dirty="0"/>
              <a:t>×</a:t>
            </a:r>
            <a:r>
              <a:rPr kumimoji="1" lang="ja-JP" altLang="en-US" sz="1400" dirty="0"/>
              <a:t>　</a:t>
            </a:r>
            <a:r>
              <a:rPr kumimoji="1" lang="zh-TW" altLang="en-US" sz="1400" dirty="0"/>
              <a:t>時間≒</a:t>
            </a:r>
            <a:r>
              <a:rPr kumimoji="1" lang="ja-JP" altLang="en-US" sz="1400" dirty="0"/>
              <a:t>　　　</a:t>
            </a:r>
            <a:r>
              <a:rPr kumimoji="1" lang="zh-TW" altLang="en-US" sz="1400" dirty="0"/>
              <a:t>人</a:t>
            </a:r>
          </a:p>
          <a:p>
            <a:r>
              <a:rPr kumimoji="1" lang="en-US" altLang="zh-TW" sz="1400" dirty="0"/>
              <a:t>※</a:t>
            </a:r>
            <a:r>
              <a:rPr kumimoji="1" lang="ja-JP" altLang="en-US" sz="1400" dirty="0"/>
              <a:t>　　</a:t>
            </a:r>
            <a:r>
              <a:rPr kumimoji="1" lang="zh-TW" altLang="en-US" sz="1400" dirty="0"/>
              <a:t>人</a:t>
            </a:r>
            <a:r>
              <a:rPr kumimoji="1" lang="en-US" altLang="zh-TW" sz="1400" dirty="0"/>
              <a:t>/</a:t>
            </a:r>
            <a:r>
              <a:rPr kumimoji="1" lang="zh-TW" altLang="en-US" sz="1400" dirty="0"/>
              <a:t>時間</a:t>
            </a:r>
            <a:r>
              <a:rPr kumimoji="1" lang="en-US" altLang="zh-TW" sz="1400" dirty="0"/>
              <a:t>÷</a:t>
            </a:r>
            <a:r>
              <a:rPr kumimoji="1" lang="ja-JP" altLang="en-US" sz="1400" dirty="0"/>
              <a:t>　　</a:t>
            </a:r>
            <a:r>
              <a:rPr kumimoji="1" lang="zh-TW" altLang="en-US" sz="1400" dirty="0"/>
              <a:t>分＝</a:t>
            </a:r>
            <a:r>
              <a:rPr kumimoji="1" lang="ja-JP" altLang="en-US" sz="1400" dirty="0"/>
              <a:t>　　　</a:t>
            </a:r>
            <a:r>
              <a:rPr kumimoji="1" lang="zh-TW" altLang="en-US" sz="1400" dirty="0"/>
              <a:t>人</a:t>
            </a:r>
            <a:r>
              <a:rPr kumimoji="1" lang="en-US" altLang="zh-TW" sz="1400" dirty="0"/>
              <a:t>/</a:t>
            </a:r>
            <a:r>
              <a:rPr kumimoji="1" lang="zh-TW" altLang="en-US" sz="1400" dirty="0"/>
              <a:t>分</a:t>
            </a:r>
            <a:endParaRPr kumimoji="1" lang="ja-JP" altLang="en-US" sz="1200" dirty="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B53A9169-72CC-41C8-9F42-AFD5B6C07F46}"/>
              </a:ext>
            </a:extLst>
          </p:cNvPr>
          <p:cNvSpPr/>
          <p:nvPr/>
        </p:nvSpPr>
        <p:spPr>
          <a:xfrm>
            <a:off x="9843462" y="1656747"/>
            <a:ext cx="940176" cy="960783"/>
          </a:xfrm>
          <a:prstGeom prst="rect">
            <a:avLst/>
          </a:prstGeom>
          <a:pattFill prst="wd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en-US" altLang="ja-JP" sz="1100" b="1">
                <a:solidFill>
                  <a:sysClr val="windowText" lastClr="00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※</a:t>
            </a:r>
            <a:endParaRPr kumimoji="1" lang="ja-JP" altLang="en-US" sz="1100" b="1">
              <a:solidFill>
                <a:sysClr val="windowText" lastClr="000000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26B7E93A-E53D-3497-877E-9818DF5FEAEA}"/>
              </a:ext>
            </a:extLst>
          </p:cNvPr>
          <p:cNvGrpSpPr/>
          <p:nvPr/>
        </p:nvGrpSpPr>
        <p:grpSpPr>
          <a:xfrm>
            <a:off x="8117344" y="1656747"/>
            <a:ext cx="708616" cy="969065"/>
            <a:chOff x="3385251" y="2686547"/>
            <a:chExt cx="708616" cy="969065"/>
          </a:xfrm>
        </p:grpSpPr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EBFCD9D7-282A-4825-A0F7-DCBD905BD1C6}"/>
                </a:ext>
              </a:extLst>
            </p:cNvPr>
            <p:cNvSpPr/>
            <p:nvPr/>
          </p:nvSpPr>
          <p:spPr>
            <a:xfrm>
              <a:off x="3487268" y="2686547"/>
              <a:ext cx="487459" cy="969065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kumimoji="1" lang="ja-JP" altLang="en-US" sz="1100"/>
            </a:p>
          </p:txBody>
        </p:sp>
        <p:sp>
          <p:nvSpPr>
            <p:cNvPr id="11" name="テキスト ボックス 66">
              <a:extLst>
                <a:ext uri="{FF2B5EF4-FFF2-40B4-BE49-F238E27FC236}">
                  <a16:creationId xmlns:a16="http://schemas.microsoft.com/office/drawing/2014/main" id="{CA6C685A-A1E2-4374-993E-FBDEE2E98961}"/>
                </a:ext>
              </a:extLst>
            </p:cNvPr>
            <p:cNvSpPr txBox="1"/>
            <p:nvPr/>
          </p:nvSpPr>
          <p:spPr>
            <a:xfrm>
              <a:off x="3385251" y="2909975"/>
              <a:ext cx="708616" cy="538572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700"/>
                </a:lnSpc>
              </a:pPr>
              <a:r>
                <a:rPr kumimoji="1" lang="ja-JP" altLang="en-US" sz="700" b="1" dirty="0">
                  <a:solidFill>
                    <a:schemeClr val="bg1"/>
                  </a:solidFill>
                </a:rPr>
                <a:t>ステージ</a:t>
              </a:r>
              <a:endParaRPr kumimoji="1" lang="en-US" altLang="ja-JP" sz="700" b="1" dirty="0">
                <a:solidFill>
                  <a:schemeClr val="bg1"/>
                </a:solidFill>
              </a:endParaRPr>
            </a:p>
            <a:p>
              <a:pPr algn="ctr">
                <a:lnSpc>
                  <a:spcPts val="700"/>
                </a:lnSpc>
              </a:pPr>
              <a:r>
                <a:rPr kumimoji="1" lang="ja-JP" altLang="en-US" sz="700" b="1" dirty="0">
                  <a:solidFill>
                    <a:schemeClr val="bg1"/>
                  </a:solidFill>
                </a:rPr>
                <a:t>エリア</a:t>
              </a:r>
              <a:endParaRPr kumimoji="1" lang="en-US" altLang="ja-JP" sz="700" b="1" dirty="0">
                <a:solidFill>
                  <a:schemeClr val="bg1"/>
                </a:solidFill>
              </a:endParaRPr>
            </a:p>
            <a:p>
              <a:pPr algn="ctr">
                <a:lnSpc>
                  <a:spcPts val="700"/>
                </a:lnSpc>
              </a:pPr>
              <a:endParaRPr kumimoji="1" lang="en-US" altLang="ja-JP" sz="700" b="1" dirty="0">
                <a:solidFill>
                  <a:schemeClr val="bg1"/>
                </a:solidFill>
              </a:endParaRPr>
            </a:p>
            <a:p>
              <a:pPr algn="ctr">
                <a:lnSpc>
                  <a:spcPts val="700"/>
                </a:lnSpc>
              </a:pPr>
              <a:r>
                <a:rPr kumimoji="1" lang="en-US" altLang="ja-JP" sz="700" b="1" dirty="0">
                  <a:solidFill>
                    <a:schemeClr val="bg1"/>
                  </a:solidFill>
                </a:rPr>
                <a:t>4m×9m</a:t>
              </a:r>
              <a:endParaRPr kumimoji="1" lang="ja-JP" altLang="en-US" sz="7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59F0356C-FBB0-8423-2948-AE6AEC8B61E0}"/>
              </a:ext>
            </a:extLst>
          </p:cNvPr>
          <p:cNvGrpSpPr/>
          <p:nvPr/>
        </p:nvGrpSpPr>
        <p:grpSpPr>
          <a:xfrm>
            <a:off x="8970695" y="1671140"/>
            <a:ext cx="623558" cy="956641"/>
            <a:chOff x="3946164" y="2686547"/>
            <a:chExt cx="623558" cy="956641"/>
          </a:xfrm>
        </p:grpSpPr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C36BC7E-FB26-43DB-BC9F-8844214C0613}"/>
                </a:ext>
              </a:extLst>
            </p:cNvPr>
            <p:cNvSpPr/>
            <p:nvPr/>
          </p:nvSpPr>
          <p:spPr>
            <a:xfrm>
              <a:off x="3974726" y="2686547"/>
              <a:ext cx="550523" cy="956641"/>
            </a:xfrm>
            <a:prstGeom prst="rect">
              <a:avLst/>
            </a:prstGeom>
            <a:pattFill prst="wdUpDiag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kumimoji="1" lang="ja-JP" altLang="en-US" sz="110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6334D979-E41B-4B54-B9A2-11EC598AEF49}"/>
                </a:ext>
              </a:extLst>
            </p:cNvPr>
            <p:cNvSpPr/>
            <p:nvPr/>
          </p:nvSpPr>
          <p:spPr>
            <a:xfrm>
              <a:off x="4040173" y="2843916"/>
              <a:ext cx="405566" cy="546652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kumimoji="1" lang="ja-JP" altLang="en-US" sz="1100"/>
            </a:p>
          </p:txBody>
        </p:sp>
        <p:sp>
          <p:nvSpPr>
            <p:cNvPr id="13" name="テキスト ボックス 68">
              <a:extLst>
                <a:ext uri="{FF2B5EF4-FFF2-40B4-BE49-F238E27FC236}">
                  <a16:creationId xmlns:a16="http://schemas.microsoft.com/office/drawing/2014/main" id="{EB1CAA9D-723D-464C-8BA1-8C63B991B379}"/>
                </a:ext>
              </a:extLst>
            </p:cNvPr>
            <p:cNvSpPr txBox="1"/>
            <p:nvPr/>
          </p:nvSpPr>
          <p:spPr>
            <a:xfrm>
              <a:off x="3946164" y="2903487"/>
              <a:ext cx="623558" cy="478798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700"/>
                </a:lnSpc>
              </a:pPr>
              <a:r>
                <a:rPr kumimoji="1" lang="ja-JP" altLang="en-US" sz="700" b="1" dirty="0">
                  <a:solidFill>
                    <a:schemeClr val="bg1"/>
                  </a:solidFill>
                </a:rPr>
                <a:t>観客</a:t>
              </a:r>
              <a:endParaRPr kumimoji="1" lang="en-US" altLang="ja-JP" sz="700" b="1" dirty="0">
                <a:solidFill>
                  <a:schemeClr val="bg1"/>
                </a:solidFill>
              </a:endParaRPr>
            </a:p>
            <a:p>
              <a:pPr algn="ctr">
                <a:lnSpc>
                  <a:spcPts val="700"/>
                </a:lnSpc>
              </a:pPr>
              <a:r>
                <a:rPr kumimoji="1" lang="ja-JP" altLang="en-US" sz="700" b="1" dirty="0">
                  <a:solidFill>
                    <a:schemeClr val="bg1"/>
                  </a:solidFill>
                </a:rPr>
                <a:t>スペース</a:t>
              </a:r>
              <a:endParaRPr kumimoji="1" lang="en-US" altLang="ja-JP" sz="700" b="1" dirty="0">
                <a:solidFill>
                  <a:schemeClr val="bg1"/>
                </a:solidFill>
              </a:endParaRPr>
            </a:p>
            <a:p>
              <a:pPr algn="ctr">
                <a:lnSpc>
                  <a:spcPts val="700"/>
                </a:lnSpc>
              </a:pPr>
              <a:endParaRPr kumimoji="1" lang="en-US" altLang="ja-JP" sz="700" b="1" dirty="0">
                <a:solidFill>
                  <a:schemeClr val="bg1"/>
                </a:solidFill>
              </a:endParaRPr>
            </a:p>
            <a:p>
              <a:pPr algn="ctr">
                <a:lnSpc>
                  <a:spcPts val="700"/>
                </a:lnSpc>
              </a:pPr>
              <a:r>
                <a:rPr kumimoji="1" lang="en-US" altLang="ja-JP" sz="700" b="1" dirty="0">
                  <a:solidFill>
                    <a:schemeClr val="bg1"/>
                  </a:solidFill>
                </a:rPr>
                <a:t>5m×9m</a:t>
              </a:r>
              <a:endParaRPr kumimoji="1" lang="ja-JP" altLang="en-US" sz="7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6B9B0370-86E7-496B-BC93-C42096D0B2AA}"/>
              </a:ext>
            </a:extLst>
          </p:cNvPr>
          <p:cNvCxnSpPr>
            <a:cxnSpLocks/>
          </p:cNvCxnSpPr>
          <p:nvPr/>
        </p:nvCxnSpPr>
        <p:spPr>
          <a:xfrm>
            <a:off x="9987924" y="5895574"/>
            <a:ext cx="930408" cy="0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75">
            <a:extLst>
              <a:ext uri="{FF2B5EF4-FFF2-40B4-BE49-F238E27FC236}">
                <a16:creationId xmlns:a16="http://schemas.microsoft.com/office/drawing/2014/main" id="{A15E894E-929B-4C06-B2E3-9AC7AD8D5CB8}"/>
              </a:ext>
            </a:extLst>
          </p:cNvPr>
          <p:cNvSpPr txBox="1"/>
          <p:nvPr/>
        </p:nvSpPr>
        <p:spPr>
          <a:xfrm>
            <a:off x="10156991" y="5630151"/>
            <a:ext cx="446688" cy="224006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>
                <a:solidFill>
                  <a:schemeClr val="bg2">
                    <a:lumMod val="75000"/>
                  </a:schemeClr>
                </a:solidFill>
              </a:rPr>
              <a:t>8m</a:t>
            </a:r>
            <a:endParaRPr kumimoji="1" lang="ja-JP" altLang="en-US" sz="11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8" name="楕円 17">
            <a:extLst>
              <a:ext uri="{FF2B5EF4-FFF2-40B4-BE49-F238E27FC236}">
                <a16:creationId xmlns:a16="http://schemas.microsoft.com/office/drawing/2014/main" id="{3B0EA61A-C832-4B46-9394-49A4513DDD14}"/>
              </a:ext>
            </a:extLst>
          </p:cNvPr>
          <p:cNvSpPr/>
          <p:nvPr/>
        </p:nvSpPr>
        <p:spPr>
          <a:xfrm>
            <a:off x="-574727" y="9446627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kumimoji="1" lang="ja-JP" altLang="en-US" sz="1100"/>
          </a:p>
        </p:txBody>
      </p:sp>
      <p:sp>
        <p:nvSpPr>
          <p:cNvPr id="19" name="吹き出し: 角を丸めた四角形 18">
            <a:extLst>
              <a:ext uri="{FF2B5EF4-FFF2-40B4-BE49-F238E27FC236}">
                <a16:creationId xmlns:a16="http://schemas.microsoft.com/office/drawing/2014/main" id="{CDDCDD01-B93A-4440-B1B4-1DFED9921707}"/>
              </a:ext>
            </a:extLst>
          </p:cNvPr>
          <p:cNvSpPr/>
          <p:nvPr/>
        </p:nvSpPr>
        <p:spPr>
          <a:xfrm>
            <a:off x="8683116" y="511914"/>
            <a:ext cx="1838739" cy="879233"/>
          </a:xfrm>
          <a:prstGeom prst="wedgeRoundRectCallout">
            <a:avLst>
              <a:gd name="adj1" fmla="val -83764"/>
              <a:gd name="adj2" fmla="val -29808"/>
              <a:gd name="adj3" fmla="val 16667"/>
            </a:avLst>
          </a:prstGeom>
          <a:solidFill>
            <a:sysClr val="window" lastClr="FFFFFF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900"/>
              </a:lnSpc>
            </a:pPr>
            <a:r>
              <a:rPr kumimoji="1" lang="ja-JP" altLang="en-US" sz="900" dirty="0">
                <a:solidFill>
                  <a:sysClr val="windowText" lastClr="000000"/>
                </a:solidFill>
              </a:rPr>
              <a:t>集客は最大</a:t>
            </a:r>
            <a:r>
              <a:rPr kumimoji="1" lang="ja-JP" altLang="en-US" sz="900" dirty="0">
                <a:solidFill>
                  <a:sysClr val="windowText" lastClr="000000"/>
                </a:solidFill>
                <a:highlight>
                  <a:srgbClr val="FFFF00"/>
                </a:highlight>
              </a:rPr>
              <a:t>　　</a:t>
            </a:r>
            <a:r>
              <a:rPr kumimoji="1" lang="ja-JP" altLang="en-US" sz="900" dirty="0">
                <a:solidFill>
                  <a:sysClr val="windowText" lastClr="000000"/>
                </a:solidFill>
              </a:rPr>
              <a:t>名を想定。</a:t>
            </a:r>
            <a:endParaRPr kumimoji="1" lang="en-US" altLang="ja-JP" sz="900" dirty="0">
              <a:solidFill>
                <a:sysClr val="windowText" lastClr="000000"/>
              </a:solidFill>
            </a:endParaRPr>
          </a:p>
          <a:p>
            <a:pPr algn="l">
              <a:lnSpc>
                <a:spcPts val="900"/>
              </a:lnSpc>
            </a:pPr>
            <a:r>
              <a:rPr kumimoji="1" lang="ja-JP" altLang="en-US" sz="900" dirty="0">
                <a:solidFill>
                  <a:sysClr val="windowText" lastClr="000000"/>
                </a:solidFill>
              </a:rPr>
              <a:t>集客スペースが混雑した場合は最大８ｍ</a:t>
            </a:r>
            <a:r>
              <a:rPr kumimoji="1" lang="en-US" altLang="ja-JP" sz="900" dirty="0">
                <a:solidFill>
                  <a:sysClr val="windowText" lastClr="000000"/>
                </a:solidFill>
              </a:rPr>
              <a:t>×</a:t>
            </a:r>
            <a:r>
              <a:rPr kumimoji="1" lang="ja-JP" altLang="en-US" sz="900" dirty="0">
                <a:solidFill>
                  <a:sysClr val="windowText" lastClr="000000"/>
                </a:solidFill>
              </a:rPr>
              <a:t>９ｍとし、適宜誘導員にて対応。</a:t>
            </a:r>
            <a:endParaRPr kumimoji="1" lang="en-US" altLang="ja-JP" sz="900" dirty="0">
              <a:solidFill>
                <a:sysClr val="windowText" lastClr="000000"/>
              </a:solidFill>
            </a:endParaRPr>
          </a:p>
          <a:p>
            <a:pPr algn="l">
              <a:lnSpc>
                <a:spcPts val="900"/>
              </a:lnSpc>
            </a:pPr>
            <a:r>
              <a:rPr kumimoji="1" lang="ja-JP" altLang="en-US" sz="900" dirty="0">
                <a:solidFill>
                  <a:sysClr val="windowText" lastClr="000000"/>
                </a:solidFill>
              </a:rPr>
              <a:t>（８ｍまでスペース確保できる旨、ＪＲ確認済み）</a:t>
            </a:r>
          </a:p>
        </p:txBody>
      </p:sp>
      <p:sp>
        <p:nvSpPr>
          <p:cNvPr id="22" name="テキスト ボックス 72">
            <a:extLst>
              <a:ext uri="{FF2B5EF4-FFF2-40B4-BE49-F238E27FC236}">
                <a16:creationId xmlns:a16="http://schemas.microsoft.com/office/drawing/2014/main" id="{65C99704-D4B1-4EC2-8770-FC53BE6A56E2}"/>
              </a:ext>
            </a:extLst>
          </p:cNvPr>
          <p:cNvSpPr txBox="1"/>
          <p:nvPr/>
        </p:nvSpPr>
        <p:spPr>
          <a:xfrm>
            <a:off x="8127205" y="6251914"/>
            <a:ext cx="737152" cy="248479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700"/>
              <a:t>機材テント</a:t>
            </a:r>
          </a:p>
        </p:txBody>
      </p:sp>
      <p:sp>
        <p:nvSpPr>
          <p:cNvPr id="26" name="テキスト ボックス 104">
            <a:extLst>
              <a:ext uri="{FF2B5EF4-FFF2-40B4-BE49-F238E27FC236}">
                <a16:creationId xmlns:a16="http://schemas.microsoft.com/office/drawing/2014/main" id="{86DA98A6-A09F-4617-B3F0-C7F6E28A638B}"/>
              </a:ext>
            </a:extLst>
          </p:cNvPr>
          <p:cNvSpPr txBox="1"/>
          <p:nvPr/>
        </p:nvSpPr>
        <p:spPr>
          <a:xfrm>
            <a:off x="8127205" y="5797700"/>
            <a:ext cx="762000" cy="248479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700"/>
              <a:t>更衣テント</a:t>
            </a:r>
          </a:p>
        </p:txBody>
      </p:sp>
      <p:sp>
        <p:nvSpPr>
          <p:cNvPr id="27" name="テキスト ボックス 30">
            <a:extLst>
              <a:ext uri="{FF2B5EF4-FFF2-40B4-BE49-F238E27FC236}">
                <a16:creationId xmlns:a16="http://schemas.microsoft.com/office/drawing/2014/main" id="{AE213BC9-40D5-41DE-A829-ECC4F0EFF96C}"/>
              </a:ext>
            </a:extLst>
          </p:cNvPr>
          <p:cNvSpPr txBox="1"/>
          <p:nvPr/>
        </p:nvSpPr>
        <p:spPr>
          <a:xfrm>
            <a:off x="8127205" y="6034249"/>
            <a:ext cx="737152" cy="248479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700" dirty="0"/>
              <a:t>控えテント</a:t>
            </a:r>
          </a:p>
        </p:txBody>
      </p:sp>
      <p:grpSp>
        <p:nvGrpSpPr>
          <p:cNvPr id="57" name="グループ化 56">
            <a:extLst>
              <a:ext uri="{FF2B5EF4-FFF2-40B4-BE49-F238E27FC236}">
                <a16:creationId xmlns:a16="http://schemas.microsoft.com/office/drawing/2014/main" id="{BD132582-08A7-15E1-5246-48120D1853CA}"/>
              </a:ext>
            </a:extLst>
          </p:cNvPr>
          <p:cNvGrpSpPr/>
          <p:nvPr/>
        </p:nvGrpSpPr>
        <p:grpSpPr>
          <a:xfrm>
            <a:off x="9864165" y="6133276"/>
            <a:ext cx="414131" cy="411956"/>
            <a:chOff x="3045493" y="3507403"/>
            <a:chExt cx="414131" cy="411956"/>
          </a:xfrm>
        </p:grpSpPr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973A9AEB-2F73-3DDF-E45C-41956C15C204}"/>
                </a:ext>
              </a:extLst>
            </p:cNvPr>
            <p:cNvSpPr/>
            <p:nvPr/>
          </p:nvSpPr>
          <p:spPr>
            <a:xfrm>
              <a:off x="3112278" y="3550520"/>
              <a:ext cx="261330" cy="2679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 sz="1100"/>
            </a:p>
          </p:txBody>
        </p:sp>
        <p:sp>
          <p:nvSpPr>
            <p:cNvPr id="23" name="テキスト ボックス 74">
              <a:extLst>
                <a:ext uri="{FF2B5EF4-FFF2-40B4-BE49-F238E27FC236}">
                  <a16:creationId xmlns:a16="http://schemas.microsoft.com/office/drawing/2014/main" id="{A0BA9330-2A0B-4470-9F4F-5F044156224F}"/>
                </a:ext>
              </a:extLst>
            </p:cNvPr>
            <p:cNvSpPr txBox="1"/>
            <p:nvPr/>
          </p:nvSpPr>
          <p:spPr>
            <a:xfrm>
              <a:off x="3045493" y="3507403"/>
              <a:ext cx="414131" cy="411956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700"/>
                </a:lnSpc>
              </a:pPr>
              <a:r>
                <a:rPr kumimoji="1" lang="en-US" altLang="ja-JP" sz="700" b="1" dirty="0">
                  <a:solidFill>
                    <a:schemeClr val="bg1"/>
                  </a:solidFill>
                </a:rPr>
                <a:t>2.5m</a:t>
              </a:r>
            </a:p>
            <a:p>
              <a:pPr algn="ctr">
                <a:lnSpc>
                  <a:spcPts val="700"/>
                </a:lnSpc>
              </a:pPr>
              <a:r>
                <a:rPr kumimoji="1" lang="en-US" altLang="ja-JP" sz="700" b="1" dirty="0">
                  <a:solidFill>
                    <a:schemeClr val="bg1"/>
                  </a:solidFill>
                </a:rPr>
                <a:t>×</a:t>
              </a:r>
            </a:p>
            <a:p>
              <a:pPr algn="ctr">
                <a:lnSpc>
                  <a:spcPts val="700"/>
                </a:lnSpc>
              </a:pPr>
              <a:r>
                <a:rPr kumimoji="1" lang="en-US" altLang="ja-JP" sz="700" b="1" dirty="0">
                  <a:solidFill>
                    <a:schemeClr val="bg1"/>
                  </a:solidFill>
                </a:rPr>
                <a:t>2.5m</a:t>
              </a:r>
              <a:endParaRPr kumimoji="1" lang="ja-JP" altLang="en-US" sz="7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1F9AC4B4-F49D-38E4-7641-443318B11DC3}"/>
              </a:ext>
            </a:extLst>
          </p:cNvPr>
          <p:cNvCxnSpPr>
            <a:cxnSpLocks/>
          </p:cNvCxnSpPr>
          <p:nvPr/>
        </p:nvCxnSpPr>
        <p:spPr>
          <a:xfrm>
            <a:off x="8757201" y="5908119"/>
            <a:ext cx="522221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E05ACE04-BF7C-4F17-9658-C103FD868833}"/>
              </a:ext>
            </a:extLst>
          </p:cNvPr>
          <p:cNvSpPr/>
          <p:nvPr/>
        </p:nvSpPr>
        <p:spPr>
          <a:xfrm>
            <a:off x="-535853" y="2573699"/>
            <a:ext cx="215240" cy="418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100"/>
              <a:t>①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47F4A3A8-D3F6-49D3-9F0D-BB9FF1C4AE88}"/>
              </a:ext>
            </a:extLst>
          </p:cNvPr>
          <p:cNvSpPr/>
          <p:nvPr/>
        </p:nvSpPr>
        <p:spPr>
          <a:xfrm>
            <a:off x="-897934" y="2584388"/>
            <a:ext cx="215240" cy="418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100"/>
              <a:t>②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D0C25F48-B6C3-4227-A4DF-2179F5FA4AFC}"/>
              </a:ext>
            </a:extLst>
          </p:cNvPr>
          <p:cNvSpPr/>
          <p:nvPr/>
        </p:nvSpPr>
        <p:spPr>
          <a:xfrm>
            <a:off x="-2105088" y="3158106"/>
            <a:ext cx="1830456" cy="17890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en-US" altLang="ja-JP" sz="900" dirty="0"/>
              <a:t>〈</a:t>
            </a:r>
            <a:r>
              <a:rPr kumimoji="1" lang="ja-JP" altLang="en-US" sz="900" dirty="0"/>
              <a:t>キッチンカー</a:t>
            </a:r>
            <a:r>
              <a:rPr kumimoji="1" lang="en-US" altLang="ja-JP" sz="900" dirty="0"/>
              <a:t>〉</a:t>
            </a:r>
          </a:p>
          <a:p>
            <a:pPr algn="l"/>
            <a:r>
              <a:rPr kumimoji="1" lang="ja-JP" altLang="en-US" sz="900" dirty="0"/>
              <a:t>①●●（ハンドメイド</a:t>
            </a:r>
            <a:r>
              <a:rPr kumimoji="1" lang="ja-JP" altLang="en-US" sz="800" dirty="0"/>
              <a:t>）</a:t>
            </a:r>
            <a:endParaRPr kumimoji="1" lang="en-US" altLang="ja-JP" sz="800" dirty="0"/>
          </a:p>
          <a:p>
            <a:pPr algn="l"/>
            <a:endParaRPr kumimoji="1" lang="en-US" altLang="ja-JP" sz="800" dirty="0"/>
          </a:p>
          <a:p>
            <a:pPr algn="l"/>
            <a:r>
              <a:rPr kumimoji="1" lang="ja-JP" altLang="en-US" sz="900" dirty="0"/>
              <a:t>②</a:t>
            </a:r>
            <a:r>
              <a:rPr kumimoji="1" lang="ja-JP" altLang="en-US" sz="800" dirty="0"/>
              <a:t>●●</a:t>
            </a:r>
            <a:r>
              <a:rPr kumimoji="1" lang="en-US" altLang="ja-JP" sz="800" dirty="0"/>
              <a:t>(</a:t>
            </a:r>
            <a:r>
              <a:rPr kumimoji="1" lang="ja-JP" altLang="en-US" sz="800" dirty="0"/>
              <a:t>飲食</a:t>
            </a:r>
            <a:r>
              <a:rPr kumimoji="1" lang="en-US" altLang="ja-JP" sz="800" dirty="0"/>
              <a:t>)</a:t>
            </a:r>
          </a:p>
          <a:p>
            <a:pPr algn="l"/>
            <a:endParaRPr kumimoji="1" lang="en-US" altLang="ja-JP" sz="800" dirty="0"/>
          </a:p>
          <a:p>
            <a:pPr algn="l"/>
            <a:r>
              <a:rPr kumimoji="1" lang="ja-JP" altLang="en-US" sz="900" dirty="0"/>
              <a:t>③●●（飲食）</a:t>
            </a:r>
            <a:endParaRPr kumimoji="1" lang="en-US" altLang="ja-JP" sz="900" dirty="0"/>
          </a:p>
          <a:p>
            <a:pPr algn="l"/>
            <a:endParaRPr kumimoji="1" lang="en-US" altLang="ja-JP" sz="900" dirty="0"/>
          </a:p>
          <a:p>
            <a:pPr algn="l"/>
            <a:r>
              <a:rPr kumimoji="1" lang="ja-JP" altLang="en-US" sz="900" dirty="0"/>
              <a:t>④●●（ワークショップ）</a:t>
            </a:r>
            <a:endParaRPr kumimoji="1" lang="en-US" altLang="ja-JP" sz="900" dirty="0"/>
          </a:p>
          <a:p>
            <a:pPr algn="l"/>
            <a:endParaRPr kumimoji="1" lang="en-US" altLang="ja-JP" sz="900" dirty="0"/>
          </a:p>
          <a:p>
            <a:pPr algn="l"/>
            <a:r>
              <a:rPr kumimoji="1" lang="ja-JP" altLang="en-US" sz="900" dirty="0"/>
              <a:t>⑤●●（展示）</a:t>
            </a:r>
            <a:endParaRPr kumimoji="1" lang="en-US" altLang="ja-JP" sz="900" dirty="0"/>
          </a:p>
          <a:p>
            <a:pPr algn="l"/>
            <a:endParaRPr kumimoji="1" lang="en-US" altLang="ja-JP" sz="900" dirty="0"/>
          </a:p>
          <a:p>
            <a:pPr algn="l"/>
            <a:r>
              <a:rPr kumimoji="1" lang="ja-JP" altLang="en-US" sz="900" dirty="0"/>
              <a:t>⑥●●</a:t>
            </a:r>
            <a:r>
              <a:rPr kumimoji="1" lang="en-US" altLang="ja-JP" sz="900" dirty="0"/>
              <a:t>(</a:t>
            </a:r>
            <a:r>
              <a:rPr kumimoji="1" lang="ja-JP" altLang="en-US" sz="900" dirty="0"/>
              <a:t>雑貨</a:t>
            </a:r>
            <a:r>
              <a:rPr kumimoji="1" lang="en-US" altLang="ja-JP" sz="900" dirty="0"/>
              <a:t>)</a:t>
            </a:r>
            <a:endParaRPr kumimoji="1" lang="en-US" altLang="ja-JP" sz="1050" dirty="0"/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0D4E99F9-AE77-4087-B8B8-AB32CF2DE2C4}"/>
              </a:ext>
            </a:extLst>
          </p:cNvPr>
          <p:cNvSpPr/>
          <p:nvPr/>
        </p:nvSpPr>
        <p:spPr>
          <a:xfrm>
            <a:off x="8150962" y="2783181"/>
            <a:ext cx="1836962" cy="2107498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en-US" altLang="ja-JP" sz="900" dirty="0"/>
              <a:t>〈</a:t>
            </a:r>
            <a:r>
              <a:rPr kumimoji="1" lang="ja-JP" altLang="en-US" sz="900" dirty="0"/>
              <a:t>ステージ</a:t>
            </a:r>
            <a:r>
              <a:rPr kumimoji="1" lang="en-US" altLang="ja-JP" sz="900" dirty="0"/>
              <a:t>〉</a:t>
            </a:r>
            <a:endParaRPr lang="en-US" altLang="ja-JP" sz="900" b="0" i="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ja-JP" altLang="en-US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①</a:t>
            </a:r>
            <a:r>
              <a:rPr lang="en-US" altLang="ja-JP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10:00</a:t>
            </a:r>
            <a:r>
              <a:rPr lang="ja-JP" altLang="en-US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～</a:t>
            </a:r>
            <a:endParaRPr lang="en-US" altLang="ja-JP" sz="900" b="0" i="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endParaRPr lang="en-US" altLang="ja-JP" sz="900" b="0" i="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ja-JP" altLang="en-US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②</a:t>
            </a:r>
            <a:r>
              <a:rPr lang="en-US" altLang="ja-JP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11:15</a:t>
            </a:r>
            <a:r>
              <a:rPr lang="ja-JP" altLang="en-US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～　</a:t>
            </a:r>
            <a:endParaRPr lang="en-US" altLang="ja-JP" sz="900" b="0" i="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endParaRPr lang="en-US" altLang="ja-JP" sz="900" b="0" i="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ja-JP" altLang="en-US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③</a:t>
            </a:r>
            <a:r>
              <a:rPr lang="en-US" altLang="ja-JP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12:00</a:t>
            </a:r>
            <a:r>
              <a:rPr lang="ja-JP" altLang="en-US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～</a:t>
            </a:r>
            <a:endParaRPr lang="en-US" altLang="ja-JP" sz="900" b="0" i="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ja-JP" altLang="en-US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　</a:t>
            </a:r>
            <a:endParaRPr lang="en-US" altLang="ja-JP" sz="900" b="0" i="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ja-JP" altLang="en-US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④</a:t>
            </a:r>
            <a:r>
              <a:rPr lang="en-US" altLang="ja-JP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13:15</a:t>
            </a:r>
            <a:r>
              <a:rPr lang="ja-JP" altLang="en-US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～</a:t>
            </a:r>
            <a:endParaRPr lang="en-US" altLang="ja-JP" sz="900" b="0" i="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ja-JP" altLang="en-US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　</a:t>
            </a:r>
            <a:endParaRPr lang="en-US" altLang="ja-JP" sz="900" b="0" i="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en-US" altLang="ja-JP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⑤14:00〜</a:t>
            </a:r>
          </a:p>
          <a:p>
            <a:pPr algn="l"/>
            <a:r>
              <a:rPr lang="ja-JP" altLang="en-US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　</a:t>
            </a:r>
            <a:endParaRPr lang="en-US" altLang="ja-JP" sz="900" b="0" i="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en-US" altLang="ja-JP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⑥14:45</a:t>
            </a:r>
            <a:r>
              <a:rPr lang="ja-JP" altLang="en-US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～</a:t>
            </a:r>
            <a:endParaRPr lang="en-US" altLang="ja-JP" sz="900" b="0" i="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ja-JP" altLang="en-US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　</a:t>
            </a:r>
            <a:endParaRPr lang="en-US" altLang="ja-JP" sz="900" b="0" i="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ja-JP" altLang="en-US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⑦</a:t>
            </a:r>
            <a:r>
              <a:rPr lang="en-US" altLang="ja-JP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15:30</a:t>
            </a:r>
            <a:r>
              <a:rPr lang="ja-JP" altLang="en-US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～　</a:t>
            </a:r>
            <a:endParaRPr lang="en-US" altLang="ja-JP" sz="900" b="0" i="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endParaRPr lang="en-US" altLang="ja-JP" sz="900" b="0" i="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27A72D94-7211-48E1-820A-B7B7E8BCFEDC}"/>
              </a:ext>
            </a:extLst>
          </p:cNvPr>
          <p:cNvSpPr/>
          <p:nvPr/>
        </p:nvSpPr>
        <p:spPr>
          <a:xfrm>
            <a:off x="10372357" y="6176393"/>
            <a:ext cx="215240" cy="324000"/>
          </a:xfrm>
          <a:prstGeom prst="rect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100" dirty="0"/>
              <a:t>①</a:t>
            </a: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B6E3B281-D17C-4F06-8C1A-789F416A4D4D}"/>
              </a:ext>
            </a:extLst>
          </p:cNvPr>
          <p:cNvSpPr/>
          <p:nvPr/>
        </p:nvSpPr>
        <p:spPr>
          <a:xfrm>
            <a:off x="8162559" y="6663945"/>
            <a:ext cx="1863587" cy="861380"/>
          </a:xfrm>
          <a:prstGeom prst="rect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en-US" altLang="ja-JP" sz="900" dirty="0"/>
              <a:t>〈</a:t>
            </a:r>
            <a:r>
              <a:rPr kumimoji="1" lang="ja-JP" altLang="en-US" sz="900" dirty="0"/>
              <a:t>テント</a:t>
            </a:r>
            <a:r>
              <a:rPr kumimoji="1" lang="en-US" altLang="ja-JP" sz="900" dirty="0"/>
              <a:t>〉</a:t>
            </a:r>
          </a:p>
          <a:p>
            <a:pPr algn="l"/>
            <a:r>
              <a:rPr kumimoji="1" lang="ja-JP" altLang="en-US" sz="900" dirty="0"/>
              <a:t>①</a:t>
            </a:r>
            <a:r>
              <a:rPr kumimoji="1" lang="en-US" altLang="ja-JP" sz="900" dirty="0"/>
              <a:t/>
            </a:r>
            <a:r>
              <a:rPr kumimoji="1" lang="ja-JP" altLang="en-US" sz="900" dirty="0"/>
              <a:t>●●カフェ</a:t>
            </a:r>
            <a:r>
              <a:rPr kumimoji="1" lang="en-US" altLang="ja-JP" sz="900" dirty="0"/>
              <a:t>(</a:t>
            </a:r>
            <a:r>
              <a:rPr kumimoji="1" lang="ja-JP" altLang="en-US" sz="900" dirty="0"/>
              <a:t>コーヒー</a:t>
            </a:r>
            <a:r>
              <a:rPr kumimoji="1" lang="en-US" altLang="ja-JP" sz="900" dirty="0"/>
              <a:t>)</a:t>
            </a:r>
          </a:p>
          <a:p>
            <a:pPr algn="l"/>
            <a:endParaRPr kumimoji="1" lang="en-US" altLang="ja-JP" sz="900" dirty="0"/>
          </a:p>
          <a:p>
            <a:pPr algn="l"/>
            <a:r>
              <a:rPr kumimoji="1" lang="ja-JP" altLang="en-US" sz="900" dirty="0"/>
              <a:t>②●●カレー（カレー）</a:t>
            </a: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915751EA-B7DA-F8BD-938C-C3A4E4F737C3}"/>
              </a:ext>
            </a:extLst>
          </p:cNvPr>
          <p:cNvSpPr/>
          <p:nvPr/>
        </p:nvSpPr>
        <p:spPr>
          <a:xfrm>
            <a:off x="10689004" y="6168711"/>
            <a:ext cx="215240" cy="324000"/>
          </a:xfrm>
          <a:prstGeom prst="rect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dirty="0"/>
              <a:t>②</a:t>
            </a:r>
            <a:endParaRPr kumimoji="1" lang="ja-JP" altLang="en-US" sz="1100" dirty="0"/>
          </a:p>
        </p:txBody>
      </p:sp>
      <p:grpSp>
        <p:nvGrpSpPr>
          <p:cNvPr id="58" name="グループ化 57">
            <a:extLst>
              <a:ext uri="{FF2B5EF4-FFF2-40B4-BE49-F238E27FC236}">
                <a16:creationId xmlns:a16="http://schemas.microsoft.com/office/drawing/2014/main" id="{287324B3-13E3-40FA-A79B-F1C6B56FF605}"/>
              </a:ext>
            </a:extLst>
          </p:cNvPr>
          <p:cNvGrpSpPr/>
          <p:nvPr/>
        </p:nvGrpSpPr>
        <p:grpSpPr>
          <a:xfrm rot="18900980">
            <a:off x="-781694" y="6609193"/>
            <a:ext cx="441744" cy="442546"/>
            <a:chOff x="0" y="0"/>
            <a:chExt cx="498049" cy="502584"/>
          </a:xfrm>
        </p:grpSpPr>
        <p:cxnSp>
          <p:nvCxnSpPr>
            <p:cNvPr id="59" name="直線コネクタ 58">
              <a:extLst>
                <a:ext uri="{FF2B5EF4-FFF2-40B4-BE49-F238E27FC236}">
                  <a16:creationId xmlns:a16="http://schemas.microsoft.com/office/drawing/2014/main" id="{DEC32EFB-F3DC-F173-8856-7D942FA2FE97}"/>
                </a:ext>
              </a:extLst>
            </p:cNvPr>
            <p:cNvCxnSpPr/>
            <p:nvPr/>
          </p:nvCxnSpPr>
          <p:spPr>
            <a:xfrm>
              <a:off x="400610" y="0"/>
              <a:ext cx="0" cy="100853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線コネクタ 59">
              <a:extLst>
                <a:ext uri="{FF2B5EF4-FFF2-40B4-BE49-F238E27FC236}">
                  <a16:creationId xmlns:a16="http://schemas.microsoft.com/office/drawing/2014/main" id="{E3232AB8-108C-654E-30AA-538990038CAD}"/>
                </a:ext>
              </a:extLst>
            </p:cNvPr>
            <p:cNvCxnSpPr/>
            <p:nvPr/>
          </p:nvCxnSpPr>
          <p:spPr>
            <a:xfrm>
              <a:off x="101974" y="401731"/>
              <a:ext cx="0" cy="100853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コネクタ 60">
              <a:extLst>
                <a:ext uri="{FF2B5EF4-FFF2-40B4-BE49-F238E27FC236}">
                  <a16:creationId xmlns:a16="http://schemas.microsoft.com/office/drawing/2014/main" id="{87F234FC-6C29-3E28-5C95-1A6D85DDCECF}"/>
                </a:ext>
              </a:extLst>
            </p:cNvPr>
            <p:cNvCxnSpPr/>
            <p:nvPr/>
          </p:nvCxnSpPr>
          <p:spPr>
            <a:xfrm>
              <a:off x="397249" y="100293"/>
              <a:ext cx="100800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線コネクタ 61">
              <a:extLst>
                <a:ext uri="{FF2B5EF4-FFF2-40B4-BE49-F238E27FC236}">
                  <a16:creationId xmlns:a16="http://schemas.microsoft.com/office/drawing/2014/main" id="{5116A68A-C8C0-AE99-84F9-816E7F33B733}"/>
                </a:ext>
              </a:extLst>
            </p:cNvPr>
            <p:cNvCxnSpPr/>
            <p:nvPr/>
          </p:nvCxnSpPr>
          <p:spPr>
            <a:xfrm>
              <a:off x="0" y="400610"/>
              <a:ext cx="100800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コネクタ 62">
              <a:extLst>
                <a:ext uri="{FF2B5EF4-FFF2-40B4-BE49-F238E27FC236}">
                  <a16:creationId xmlns:a16="http://schemas.microsoft.com/office/drawing/2014/main" id="{BDC3A484-F194-6CD2-B935-17EB4CFCCB39}"/>
                </a:ext>
              </a:extLst>
            </p:cNvPr>
            <p:cNvCxnSpPr/>
            <p:nvPr/>
          </p:nvCxnSpPr>
          <p:spPr>
            <a:xfrm flipV="1">
              <a:off x="98050" y="98052"/>
              <a:ext cx="305361" cy="305359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EF13A3-C861-492F-7057-CD9138023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図 16">
            <a:extLst>
              <a:ext uri="{FF2B5EF4-FFF2-40B4-BE49-F238E27FC236}">
                <a16:creationId xmlns:a16="http://schemas.microsoft.com/office/drawing/2014/main" id="{90EBFF6F-C73F-A4CD-D247-9ACC76AC76F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" t="2591" r="2290" b="1178"/>
          <a:stretch>
            <a:fillRect/>
          </a:stretch>
        </p:blipFill>
        <p:spPr bwMode="auto">
          <a:xfrm>
            <a:off x="19050" y="1315363"/>
            <a:ext cx="7520984" cy="9364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4CEA839-A5F7-564F-E5CB-52168B2D687A}"/>
              </a:ext>
            </a:extLst>
          </p:cNvPr>
          <p:cNvSpPr txBox="1"/>
          <p:nvPr/>
        </p:nvSpPr>
        <p:spPr>
          <a:xfrm>
            <a:off x="228600" y="10487660"/>
            <a:ext cx="301556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rPr dirty="0"/>
              <a:t>※背景図は固定済みです。</a:t>
            </a:r>
            <a:r>
              <a:rPr lang="en-US" altLang="ja-JP" dirty="0"/>
              <a:t>1</a:t>
            </a:r>
            <a:r>
              <a:rPr lang="ja-JP" altLang="en-US" dirty="0"/>
              <a:t>マスは</a:t>
            </a:r>
            <a:r>
              <a:rPr lang="en-US" altLang="ja-JP" dirty="0"/>
              <a:t>1</a:t>
            </a:r>
            <a:r>
              <a:rPr lang="ja-JP" altLang="en-US" dirty="0"/>
              <a:t>ｍ</a:t>
            </a:r>
            <a:r>
              <a:rPr lang="en-US" altLang="ja-JP" dirty="0"/>
              <a:t>×1</a:t>
            </a:r>
            <a:r>
              <a:rPr lang="ja-JP" altLang="en-US" dirty="0"/>
              <a:t>ｍです</a:t>
            </a:r>
            <a:r>
              <a:rPr dirty="0"/>
              <a:t>。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A643564-83D8-9946-74A0-CAB0E18DFB9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69817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配置計画図案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9597974-F06F-1E8C-C278-BB51261F1B5B}"/>
              </a:ext>
            </a:extLst>
          </p:cNvPr>
          <p:cNvSpPr txBox="1"/>
          <p:nvPr/>
        </p:nvSpPr>
        <p:spPr>
          <a:xfrm>
            <a:off x="0" y="369332"/>
            <a:ext cx="508145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500" dirty="0"/>
              <a:t>開催内容：</a:t>
            </a:r>
            <a:r>
              <a:rPr kumimoji="1" lang="en-US" altLang="ja-JP" sz="1500" dirty="0"/>
              <a:t>10</a:t>
            </a:r>
            <a:r>
              <a:rPr kumimoji="1" lang="ja-JP" altLang="en-US" sz="1500" dirty="0"/>
              <a:t>月</a:t>
            </a:r>
            <a:r>
              <a:rPr kumimoji="1" lang="en-US" altLang="ja-JP" sz="1500" dirty="0"/>
              <a:t>1</a:t>
            </a:r>
            <a:r>
              <a:rPr kumimoji="1" lang="ja-JP" altLang="en-US" sz="1500" dirty="0"/>
              <a:t>日（木）「●●マルシェ」＠駅南広場</a:t>
            </a:r>
          </a:p>
          <a:p>
            <a:r>
              <a:rPr kumimoji="1" lang="ja-JP" altLang="en-US" sz="1500" dirty="0"/>
              <a:t>開催時間：</a:t>
            </a:r>
            <a:r>
              <a:rPr kumimoji="1" lang="en-US" altLang="ja-JP" sz="1500" dirty="0"/>
              <a:t>10</a:t>
            </a:r>
            <a:r>
              <a:rPr kumimoji="1" lang="ja-JP" altLang="en-US" sz="1500" dirty="0"/>
              <a:t>時～</a:t>
            </a:r>
            <a:r>
              <a:rPr kumimoji="1" lang="en-US" altLang="ja-JP" sz="1500" dirty="0"/>
              <a:t>16</a:t>
            </a:r>
            <a:r>
              <a:rPr kumimoji="1" lang="ja-JP" altLang="en-US" sz="1500" dirty="0"/>
              <a:t>時（搬入：</a:t>
            </a:r>
            <a:r>
              <a:rPr kumimoji="1" lang="en-US" altLang="ja-JP" sz="1500" dirty="0"/>
              <a:t>8</a:t>
            </a:r>
            <a:r>
              <a:rPr kumimoji="1" lang="ja-JP" altLang="en-US" sz="1500" dirty="0"/>
              <a:t>時</a:t>
            </a:r>
            <a:r>
              <a:rPr kumimoji="1" lang="en-US" altLang="ja-JP" sz="1500" dirty="0"/>
              <a:t>30</a:t>
            </a:r>
            <a:r>
              <a:rPr kumimoji="1" lang="ja-JP" altLang="en-US" sz="1500" dirty="0"/>
              <a:t>分～搬出</a:t>
            </a:r>
            <a:r>
              <a:rPr kumimoji="1" lang="en-US" altLang="ja-JP" sz="1500" dirty="0"/>
              <a:t>17</a:t>
            </a:r>
            <a:r>
              <a:rPr kumimoji="1" lang="ja-JP" altLang="en-US" sz="1500" dirty="0"/>
              <a:t>時まで）</a:t>
            </a:r>
          </a:p>
          <a:p>
            <a:r>
              <a:rPr kumimoji="1" lang="ja-JP" altLang="en-US" sz="1500" dirty="0"/>
              <a:t>主催：●●マルシェ実行委員会　　　　　　後援：加古川市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BAED117-5DF1-E858-2D3A-1DBC2A351236}"/>
              </a:ext>
            </a:extLst>
          </p:cNvPr>
          <p:cNvSpPr txBox="1"/>
          <p:nvPr/>
        </p:nvSpPr>
        <p:spPr>
          <a:xfrm>
            <a:off x="4894053" y="390634"/>
            <a:ext cx="2668797" cy="738664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kumimoji="1" lang="zh-TW" altLang="en-US" sz="1400" dirty="0"/>
              <a:t>最大来場数（想定）：計</a:t>
            </a:r>
            <a:r>
              <a:rPr kumimoji="1" lang="en-US" altLang="zh-TW" sz="1400" dirty="0"/>
              <a:t>200</a:t>
            </a:r>
            <a:r>
              <a:rPr kumimoji="1" lang="zh-TW" altLang="en-US" sz="1400" dirty="0"/>
              <a:t>人</a:t>
            </a:r>
          </a:p>
          <a:p>
            <a:r>
              <a:rPr kumimoji="1" lang="en-US" altLang="zh-TW" sz="1400" dirty="0"/>
              <a:t>33.3</a:t>
            </a:r>
            <a:r>
              <a:rPr kumimoji="1" lang="zh-TW" altLang="en-US" sz="1400" dirty="0"/>
              <a:t>人</a:t>
            </a:r>
            <a:r>
              <a:rPr kumimoji="1" lang="en-US" altLang="zh-TW" sz="1400" dirty="0"/>
              <a:t>×</a:t>
            </a:r>
            <a:r>
              <a:rPr kumimoji="1" lang="en-US" altLang="ja-JP" sz="1400" dirty="0"/>
              <a:t>6</a:t>
            </a:r>
            <a:r>
              <a:rPr kumimoji="1" lang="zh-TW" altLang="en-US" sz="1400" dirty="0"/>
              <a:t>時間≒</a:t>
            </a:r>
            <a:r>
              <a:rPr kumimoji="1" lang="en-US" altLang="zh-TW" sz="1400" dirty="0"/>
              <a:t>200</a:t>
            </a:r>
            <a:r>
              <a:rPr kumimoji="1" lang="zh-TW" altLang="en-US" sz="1400" dirty="0"/>
              <a:t>人</a:t>
            </a:r>
          </a:p>
          <a:p>
            <a:r>
              <a:rPr kumimoji="1" lang="en-US" altLang="zh-TW" sz="1400" dirty="0"/>
              <a:t>※33.3</a:t>
            </a:r>
            <a:r>
              <a:rPr kumimoji="1" lang="zh-TW" altLang="en-US" sz="1400" dirty="0"/>
              <a:t>人</a:t>
            </a:r>
            <a:r>
              <a:rPr kumimoji="1" lang="en-US" altLang="zh-TW" sz="1400" dirty="0"/>
              <a:t>/</a:t>
            </a:r>
            <a:r>
              <a:rPr kumimoji="1" lang="zh-TW" altLang="en-US" sz="1400" dirty="0"/>
              <a:t>時間</a:t>
            </a:r>
            <a:r>
              <a:rPr kumimoji="1" lang="en-US" altLang="zh-TW" sz="1400" dirty="0"/>
              <a:t>÷60</a:t>
            </a:r>
            <a:r>
              <a:rPr kumimoji="1" lang="zh-TW" altLang="en-US" sz="1400" dirty="0"/>
              <a:t>分＝</a:t>
            </a:r>
            <a:r>
              <a:rPr kumimoji="1" lang="en-US" altLang="zh-TW" sz="1400" dirty="0"/>
              <a:t>0.55</a:t>
            </a:r>
            <a:r>
              <a:rPr kumimoji="1" lang="zh-TW" altLang="en-US" sz="1400" dirty="0"/>
              <a:t>人</a:t>
            </a:r>
            <a:r>
              <a:rPr kumimoji="1" lang="en-US" altLang="zh-TW" sz="1400" dirty="0"/>
              <a:t>/</a:t>
            </a:r>
            <a:r>
              <a:rPr kumimoji="1" lang="zh-TW" altLang="en-US" sz="1400" dirty="0"/>
              <a:t>分</a:t>
            </a:r>
            <a:endParaRPr kumimoji="1" lang="ja-JP" altLang="en-US" sz="1200" dirty="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CC5265B-1589-1996-BEB7-93E9B70E92BB}"/>
              </a:ext>
            </a:extLst>
          </p:cNvPr>
          <p:cNvSpPr/>
          <p:nvPr/>
        </p:nvSpPr>
        <p:spPr>
          <a:xfrm>
            <a:off x="3917963" y="2686548"/>
            <a:ext cx="940176" cy="960783"/>
          </a:xfrm>
          <a:prstGeom prst="rect">
            <a:avLst/>
          </a:prstGeom>
          <a:pattFill prst="wd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en-US" altLang="ja-JP" sz="1100" b="1">
                <a:solidFill>
                  <a:sysClr val="windowText" lastClr="00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※</a:t>
            </a:r>
            <a:endParaRPr kumimoji="1" lang="ja-JP" altLang="en-US" sz="1100" b="1">
              <a:solidFill>
                <a:sysClr val="windowText" lastClr="000000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EEEF730-7463-9908-6D49-9312484283F3}"/>
              </a:ext>
            </a:extLst>
          </p:cNvPr>
          <p:cNvSpPr/>
          <p:nvPr/>
        </p:nvSpPr>
        <p:spPr>
          <a:xfrm>
            <a:off x="3487268" y="2686547"/>
            <a:ext cx="487459" cy="969065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kumimoji="1" lang="ja-JP" altLang="en-US" sz="110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A783C00-1589-C53C-374F-3929A37A3C74}"/>
              </a:ext>
            </a:extLst>
          </p:cNvPr>
          <p:cNvSpPr/>
          <p:nvPr/>
        </p:nvSpPr>
        <p:spPr>
          <a:xfrm>
            <a:off x="3974726" y="2686547"/>
            <a:ext cx="550523" cy="956641"/>
          </a:xfrm>
          <a:prstGeom prst="rect">
            <a:avLst/>
          </a:prstGeom>
          <a:pattFill prst="wdUpDiag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kumimoji="1" lang="ja-JP" altLang="en-US" sz="1100"/>
          </a:p>
        </p:txBody>
      </p:sp>
      <p:sp>
        <p:nvSpPr>
          <p:cNvPr id="11" name="テキスト ボックス 66">
            <a:extLst>
              <a:ext uri="{FF2B5EF4-FFF2-40B4-BE49-F238E27FC236}">
                <a16:creationId xmlns:a16="http://schemas.microsoft.com/office/drawing/2014/main" id="{71350DA7-C33C-8ADD-BF93-C9BB33662552}"/>
              </a:ext>
            </a:extLst>
          </p:cNvPr>
          <p:cNvSpPr txBox="1"/>
          <p:nvPr/>
        </p:nvSpPr>
        <p:spPr>
          <a:xfrm>
            <a:off x="3385251" y="2909975"/>
            <a:ext cx="708616" cy="538572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700"/>
              </a:lnSpc>
            </a:pPr>
            <a:r>
              <a:rPr kumimoji="1" lang="ja-JP" altLang="en-US" sz="700" b="1" dirty="0">
                <a:solidFill>
                  <a:schemeClr val="bg1"/>
                </a:solidFill>
              </a:rPr>
              <a:t>ステージ</a:t>
            </a:r>
            <a:endParaRPr kumimoji="1" lang="en-US" altLang="ja-JP" sz="700" b="1" dirty="0">
              <a:solidFill>
                <a:schemeClr val="bg1"/>
              </a:solidFill>
            </a:endParaRPr>
          </a:p>
          <a:p>
            <a:pPr algn="ctr">
              <a:lnSpc>
                <a:spcPts val="700"/>
              </a:lnSpc>
            </a:pPr>
            <a:r>
              <a:rPr kumimoji="1" lang="ja-JP" altLang="en-US" sz="700" b="1" dirty="0">
                <a:solidFill>
                  <a:schemeClr val="bg1"/>
                </a:solidFill>
              </a:rPr>
              <a:t>エリア</a:t>
            </a:r>
            <a:endParaRPr kumimoji="1" lang="en-US" altLang="ja-JP" sz="700" b="1" dirty="0">
              <a:solidFill>
                <a:schemeClr val="bg1"/>
              </a:solidFill>
            </a:endParaRPr>
          </a:p>
          <a:p>
            <a:pPr algn="ctr">
              <a:lnSpc>
                <a:spcPts val="700"/>
              </a:lnSpc>
            </a:pPr>
            <a:endParaRPr kumimoji="1" lang="en-US" altLang="ja-JP" sz="700" b="1" dirty="0">
              <a:solidFill>
                <a:schemeClr val="bg1"/>
              </a:solidFill>
            </a:endParaRPr>
          </a:p>
          <a:p>
            <a:pPr algn="ctr">
              <a:lnSpc>
                <a:spcPts val="700"/>
              </a:lnSpc>
            </a:pPr>
            <a:r>
              <a:rPr kumimoji="1" lang="en-US" altLang="ja-JP" sz="700" b="1" dirty="0">
                <a:solidFill>
                  <a:schemeClr val="bg1"/>
                </a:solidFill>
              </a:rPr>
              <a:t>4m×9m</a:t>
            </a:r>
            <a:endParaRPr kumimoji="1" lang="ja-JP" altLang="en-US" sz="700" b="1" dirty="0">
              <a:solidFill>
                <a:schemeClr val="bg1"/>
              </a:solidFill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EDFFA6C8-6FC8-D8A3-261F-CEED45BFC13A}"/>
              </a:ext>
            </a:extLst>
          </p:cNvPr>
          <p:cNvSpPr/>
          <p:nvPr/>
        </p:nvSpPr>
        <p:spPr>
          <a:xfrm>
            <a:off x="4040173" y="2843916"/>
            <a:ext cx="405566" cy="54665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kumimoji="1" lang="ja-JP" altLang="en-US" sz="1100"/>
          </a:p>
        </p:txBody>
      </p:sp>
      <p:sp>
        <p:nvSpPr>
          <p:cNvPr id="13" name="テキスト ボックス 68">
            <a:extLst>
              <a:ext uri="{FF2B5EF4-FFF2-40B4-BE49-F238E27FC236}">
                <a16:creationId xmlns:a16="http://schemas.microsoft.com/office/drawing/2014/main" id="{2BDC3FD1-3F7D-F6B7-A718-0E58CE5D8298}"/>
              </a:ext>
            </a:extLst>
          </p:cNvPr>
          <p:cNvSpPr txBox="1"/>
          <p:nvPr/>
        </p:nvSpPr>
        <p:spPr>
          <a:xfrm>
            <a:off x="3946164" y="2903487"/>
            <a:ext cx="623558" cy="47879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700"/>
              </a:lnSpc>
            </a:pPr>
            <a:r>
              <a:rPr kumimoji="1" lang="ja-JP" altLang="en-US" sz="700" b="1">
                <a:solidFill>
                  <a:schemeClr val="bg1"/>
                </a:solidFill>
              </a:rPr>
              <a:t>観客</a:t>
            </a:r>
            <a:endParaRPr kumimoji="1" lang="en-US" altLang="ja-JP" sz="700" b="1">
              <a:solidFill>
                <a:schemeClr val="bg1"/>
              </a:solidFill>
            </a:endParaRPr>
          </a:p>
          <a:p>
            <a:pPr algn="ctr">
              <a:lnSpc>
                <a:spcPts val="700"/>
              </a:lnSpc>
            </a:pPr>
            <a:r>
              <a:rPr kumimoji="1" lang="ja-JP" altLang="en-US" sz="700" b="1">
                <a:solidFill>
                  <a:schemeClr val="bg1"/>
                </a:solidFill>
              </a:rPr>
              <a:t>スペース</a:t>
            </a:r>
            <a:endParaRPr kumimoji="1" lang="en-US" altLang="ja-JP" sz="700" b="1">
              <a:solidFill>
                <a:schemeClr val="bg1"/>
              </a:solidFill>
            </a:endParaRPr>
          </a:p>
          <a:p>
            <a:pPr algn="ctr">
              <a:lnSpc>
                <a:spcPts val="700"/>
              </a:lnSpc>
            </a:pPr>
            <a:endParaRPr kumimoji="1" lang="en-US" altLang="ja-JP" sz="700" b="1">
              <a:solidFill>
                <a:schemeClr val="bg1"/>
              </a:solidFill>
            </a:endParaRPr>
          </a:p>
          <a:p>
            <a:pPr algn="ctr">
              <a:lnSpc>
                <a:spcPts val="700"/>
              </a:lnSpc>
            </a:pPr>
            <a:r>
              <a:rPr kumimoji="1" lang="en-US" altLang="ja-JP" sz="700" b="1">
                <a:solidFill>
                  <a:schemeClr val="bg1"/>
                </a:solidFill>
              </a:rPr>
              <a:t>5m×9m</a:t>
            </a:r>
            <a:endParaRPr kumimoji="1" lang="ja-JP" altLang="en-US" sz="700" b="1">
              <a:solidFill>
                <a:schemeClr val="bg1"/>
              </a:solidFill>
            </a:endParaRPr>
          </a:p>
        </p:txBody>
      </p: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BE3D2C7C-CEB7-CAFA-A151-3CEB4DF6581D}"/>
              </a:ext>
            </a:extLst>
          </p:cNvPr>
          <p:cNvCxnSpPr>
            <a:cxnSpLocks/>
          </p:cNvCxnSpPr>
          <p:nvPr/>
        </p:nvCxnSpPr>
        <p:spPr>
          <a:xfrm>
            <a:off x="3946164" y="2625812"/>
            <a:ext cx="930408" cy="0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75">
            <a:extLst>
              <a:ext uri="{FF2B5EF4-FFF2-40B4-BE49-F238E27FC236}">
                <a16:creationId xmlns:a16="http://schemas.microsoft.com/office/drawing/2014/main" id="{9A55A7A7-DC91-4E4A-3924-173473F2E771}"/>
              </a:ext>
            </a:extLst>
          </p:cNvPr>
          <p:cNvSpPr txBox="1"/>
          <p:nvPr/>
        </p:nvSpPr>
        <p:spPr>
          <a:xfrm>
            <a:off x="4149876" y="2435502"/>
            <a:ext cx="446688" cy="224006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>
                <a:solidFill>
                  <a:schemeClr val="bg2">
                    <a:lumMod val="75000"/>
                  </a:schemeClr>
                </a:solidFill>
              </a:rPr>
              <a:t>8m</a:t>
            </a:r>
            <a:endParaRPr kumimoji="1" lang="ja-JP" altLang="en-US" sz="11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8" name="楕円 17">
            <a:extLst>
              <a:ext uri="{FF2B5EF4-FFF2-40B4-BE49-F238E27FC236}">
                <a16:creationId xmlns:a16="http://schemas.microsoft.com/office/drawing/2014/main" id="{2E8C7B50-ADEC-D336-14F1-2C50B4000048}"/>
              </a:ext>
            </a:extLst>
          </p:cNvPr>
          <p:cNvSpPr/>
          <p:nvPr/>
        </p:nvSpPr>
        <p:spPr>
          <a:xfrm>
            <a:off x="4749291" y="3745445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kumimoji="1" lang="ja-JP" altLang="en-US" sz="1100"/>
          </a:p>
        </p:txBody>
      </p:sp>
      <p:sp>
        <p:nvSpPr>
          <p:cNvPr id="19" name="吹き出し: 角を丸めた四角形 18">
            <a:extLst>
              <a:ext uri="{FF2B5EF4-FFF2-40B4-BE49-F238E27FC236}">
                <a16:creationId xmlns:a16="http://schemas.microsoft.com/office/drawing/2014/main" id="{A9572577-9930-BD0E-8B58-830F90C74C92}"/>
              </a:ext>
            </a:extLst>
          </p:cNvPr>
          <p:cNvSpPr/>
          <p:nvPr/>
        </p:nvSpPr>
        <p:spPr>
          <a:xfrm>
            <a:off x="5511291" y="2569314"/>
            <a:ext cx="1838739" cy="879233"/>
          </a:xfrm>
          <a:prstGeom prst="wedgeRoundRectCallout">
            <a:avLst>
              <a:gd name="adj1" fmla="val -83764"/>
              <a:gd name="adj2" fmla="val -29808"/>
              <a:gd name="adj3" fmla="val 16667"/>
            </a:avLst>
          </a:prstGeom>
          <a:solidFill>
            <a:sysClr val="window" lastClr="FFFFFF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900"/>
              </a:lnSpc>
            </a:pPr>
            <a:r>
              <a:rPr kumimoji="1" lang="ja-JP" altLang="en-US" sz="900" dirty="0">
                <a:solidFill>
                  <a:sysClr val="windowText" lastClr="000000"/>
                </a:solidFill>
              </a:rPr>
              <a:t>集客は最大</a:t>
            </a:r>
            <a:r>
              <a:rPr kumimoji="1" lang="en-US" altLang="ja-JP" sz="900" dirty="0">
                <a:solidFill>
                  <a:sysClr val="windowText" lastClr="000000"/>
                </a:solidFill>
              </a:rPr>
              <a:t>50</a:t>
            </a:r>
            <a:r>
              <a:rPr kumimoji="1" lang="ja-JP" altLang="en-US" sz="900" dirty="0">
                <a:solidFill>
                  <a:sysClr val="windowText" lastClr="000000"/>
                </a:solidFill>
              </a:rPr>
              <a:t>名を想定。</a:t>
            </a:r>
            <a:endParaRPr kumimoji="1" lang="en-US" altLang="ja-JP" sz="900" dirty="0">
              <a:solidFill>
                <a:sysClr val="windowText" lastClr="000000"/>
              </a:solidFill>
            </a:endParaRPr>
          </a:p>
          <a:p>
            <a:pPr algn="l">
              <a:lnSpc>
                <a:spcPts val="900"/>
              </a:lnSpc>
            </a:pPr>
            <a:r>
              <a:rPr kumimoji="1" lang="ja-JP" altLang="en-US" sz="900" dirty="0">
                <a:solidFill>
                  <a:sysClr val="windowText" lastClr="000000"/>
                </a:solidFill>
              </a:rPr>
              <a:t>集客スペースが混雑した場合は最大８ｍ</a:t>
            </a:r>
            <a:r>
              <a:rPr kumimoji="1" lang="en-US" altLang="ja-JP" sz="900" dirty="0">
                <a:solidFill>
                  <a:sysClr val="windowText" lastClr="000000"/>
                </a:solidFill>
              </a:rPr>
              <a:t>×</a:t>
            </a:r>
            <a:r>
              <a:rPr kumimoji="1" lang="ja-JP" altLang="en-US" sz="900" dirty="0">
                <a:solidFill>
                  <a:sysClr val="windowText" lastClr="000000"/>
                </a:solidFill>
              </a:rPr>
              <a:t>９ｍとし、適宜誘導員にて対応。</a:t>
            </a:r>
            <a:endParaRPr kumimoji="1" lang="en-US" altLang="ja-JP" sz="900" dirty="0">
              <a:solidFill>
                <a:sysClr val="windowText" lastClr="000000"/>
              </a:solidFill>
            </a:endParaRPr>
          </a:p>
          <a:p>
            <a:pPr algn="l">
              <a:lnSpc>
                <a:spcPts val="900"/>
              </a:lnSpc>
            </a:pPr>
            <a:r>
              <a:rPr kumimoji="1" lang="ja-JP" altLang="en-US" sz="900" dirty="0">
                <a:solidFill>
                  <a:sysClr val="windowText" lastClr="000000"/>
                </a:solidFill>
              </a:rPr>
              <a:t>（８ｍまでスペース確保できる旨、ＪＲ確認済み）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12D23B50-8D29-9E78-F74A-EA5440973F14}"/>
              </a:ext>
            </a:extLst>
          </p:cNvPr>
          <p:cNvSpPr/>
          <p:nvPr/>
        </p:nvSpPr>
        <p:spPr>
          <a:xfrm>
            <a:off x="2623499" y="2934896"/>
            <a:ext cx="263901" cy="434806"/>
          </a:xfrm>
          <a:prstGeom prst="rect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1100"/>
          </a:p>
        </p:txBody>
      </p: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D9EC995A-57C9-27E8-B8B1-92D2063E45E2}"/>
              </a:ext>
            </a:extLst>
          </p:cNvPr>
          <p:cNvCxnSpPr/>
          <p:nvPr/>
        </p:nvCxnSpPr>
        <p:spPr>
          <a:xfrm>
            <a:off x="3268228" y="3808681"/>
            <a:ext cx="157369" cy="24019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テキスト ボックス 72">
            <a:extLst>
              <a:ext uri="{FF2B5EF4-FFF2-40B4-BE49-F238E27FC236}">
                <a16:creationId xmlns:a16="http://schemas.microsoft.com/office/drawing/2014/main" id="{59713764-F0B9-B052-4AB9-9DDD54562A81}"/>
              </a:ext>
            </a:extLst>
          </p:cNvPr>
          <p:cNvSpPr txBox="1"/>
          <p:nvPr/>
        </p:nvSpPr>
        <p:spPr>
          <a:xfrm>
            <a:off x="3152272" y="3999180"/>
            <a:ext cx="737152" cy="248479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700"/>
              <a:t>機材テント</a:t>
            </a:r>
          </a:p>
        </p:txBody>
      </p:sp>
      <p:sp>
        <p:nvSpPr>
          <p:cNvPr id="25" name="テキスト ボックス 102">
            <a:extLst>
              <a:ext uri="{FF2B5EF4-FFF2-40B4-BE49-F238E27FC236}">
                <a16:creationId xmlns:a16="http://schemas.microsoft.com/office/drawing/2014/main" id="{5C842624-7A08-E04E-CF4F-32676B0CE3E2}"/>
              </a:ext>
            </a:extLst>
          </p:cNvPr>
          <p:cNvSpPr txBox="1"/>
          <p:nvPr/>
        </p:nvSpPr>
        <p:spPr>
          <a:xfrm>
            <a:off x="2548954" y="2976313"/>
            <a:ext cx="401885" cy="451372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700"/>
              </a:lnSpc>
            </a:pPr>
            <a:r>
              <a:rPr kumimoji="1" lang="en-US" altLang="ja-JP" sz="700" b="1">
                <a:solidFill>
                  <a:schemeClr val="bg1"/>
                </a:solidFill>
              </a:rPr>
              <a:t>2m</a:t>
            </a:r>
          </a:p>
          <a:p>
            <a:pPr algn="ctr">
              <a:lnSpc>
                <a:spcPts val="700"/>
              </a:lnSpc>
            </a:pPr>
            <a:r>
              <a:rPr kumimoji="1" lang="en-US" altLang="ja-JP" sz="700" b="1">
                <a:solidFill>
                  <a:schemeClr val="bg1"/>
                </a:solidFill>
              </a:rPr>
              <a:t>×</a:t>
            </a:r>
          </a:p>
          <a:p>
            <a:pPr algn="ctr">
              <a:lnSpc>
                <a:spcPts val="700"/>
              </a:lnSpc>
            </a:pPr>
            <a:r>
              <a:rPr kumimoji="1" lang="en-US" altLang="ja-JP" sz="700" b="1">
                <a:solidFill>
                  <a:schemeClr val="bg1"/>
                </a:solidFill>
              </a:rPr>
              <a:t>4m</a:t>
            </a:r>
            <a:endParaRPr kumimoji="1" lang="ja-JP" altLang="en-US" sz="700" b="1">
              <a:solidFill>
                <a:schemeClr val="bg1"/>
              </a:solidFill>
            </a:endParaRPr>
          </a:p>
        </p:txBody>
      </p:sp>
      <p:sp>
        <p:nvSpPr>
          <p:cNvPr id="26" name="テキスト ボックス 104">
            <a:extLst>
              <a:ext uri="{FF2B5EF4-FFF2-40B4-BE49-F238E27FC236}">
                <a16:creationId xmlns:a16="http://schemas.microsoft.com/office/drawing/2014/main" id="{2FF6506D-DCA8-5F46-39F9-CFBC75CF7DD9}"/>
              </a:ext>
            </a:extLst>
          </p:cNvPr>
          <p:cNvSpPr txBox="1"/>
          <p:nvPr/>
        </p:nvSpPr>
        <p:spPr>
          <a:xfrm>
            <a:off x="2067251" y="2955569"/>
            <a:ext cx="762000" cy="248479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700"/>
              <a:t>更衣テント</a:t>
            </a:r>
          </a:p>
        </p:txBody>
      </p:sp>
      <p:sp>
        <p:nvSpPr>
          <p:cNvPr id="27" name="テキスト ボックス 30">
            <a:extLst>
              <a:ext uri="{FF2B5EF4-FFF2-40B4-BE49-F238E27FC236}">
                <a16:creationId xmlns:a16="http://schemas.microsoft.com/office/drawing/2014/main" id="{82A5DC5B-1FF3-CF57-6112-7E8969A3FCAB}"/>
              </a:ext>
            </a:extLst>
          </p:cNvPr>
          <p:cNvSpPr txBox="1"/>
          <p:nvPr/>
        </p:nvSpPr>
        <p:spPr>
          <a:xfrm>
            <a:off x="2290052" y="3778448"/>
            <a:ext cx="737152" cy="248479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700"/>
              <a:t>控えテント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1FD4B999-F2DC-6FE8-817E-4B1D04BB3886}"/>
              </a:ext>
            </a:extLst>
          </p:cNvPr>
          <p:cNvSpPr/>
          <p:nvPr/>
        </p:nvSpPr>
        <p:spPr>
          <a:xfrm>
            <a:off x="2767484" y="3423727"/>
            <a:ext cx="261330" cy="267900"/>
          </a:xfrm>
          <a:prstGeom prst="rect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1100"/>
          </a:p>
        </p:txBody>
      </p:sp>
      <p:sp>
        <p:nvSpPr>
          <p:cNvPr id="24" name="テキスト ボックス 101">
            <a:extLst>
              <a:ext uri="{FF2B5EF4-FFF2-40B4-BE49-F238E27FC236}">
                <a16:creationId xmlns:a16="http://schemas.microsoft.com/office/drawing/2014/main" id="{D1FFB65A-7982-A64C-49C3-21E588BE8D71}"/>
              </a:ext>
            </a:extLst>
          </p:cNvPr>
          <p:cNvSpPr txBox="1"/>
          <p:nvPr/>
        </p:nvSpPr>
        <p:spPr>
          <a:xfrm>
            <a:off x="2710393" y="3385029"/>
            <a:ext cx="401885" cy="481629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700"/>
              </a:lnSpc>
            </a:pPr>
            <a:r>
              <a:rPr kumimoji="1" lang="en-US" altLang="ja-JP" sz="700" b="1" dirty="0">
                <a:solidFill>
                  <a:schemeClr val="bg1"/>
                </a:solidFill>
              </a:rPr>
              <a:t>2.5m</a:t>
            </a:r>
          </a:p>
          <a:p>
            <a:pPr algn="ctr">
              <a:lnSpc>
                <a:spcPts val="700"/>
              </a:lnSpc>
            </a:pPr>
            <a:r>
              <a:rPr kumimoji="1" lang="en-US" altLang="ja-JP" sz="700" b="1" dirty="0">
                <a:solidFill>
                  <a:schemeClr val="bg1"/>
                </a:solidFill>
              </a:rPr>
              <a:t>×</a:t>
            </a:r>
          </a:p>
          <a:p>
            <a:pPr algn="ctr">
              <a:lnSpc>
                <a:spcPts val="700"/>
              </a:lnSpc>
            </a:pPr>
            <a:r>
              <a:rPr kumimoji="1" lang="en-US" altLang="ja-JP" sz="700" b="1" dirty="0">
                <a:solidFill>
                  <a:schemeClr val="bg1"/>
                </a:solidFill>
              </a:rPr>
              <a:t>2.5m</a:t>
            </a:r>
            <a:endParaRPr kumimoji="1" lang="ja-JP" altLang="en-US" sz="700" b="1" dirty="0">
              <a:solidFill>
                <a:schemeClr val="bg1"/>
              </a:solidFill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7173457A-0165-E37E-8E6B-D62D0CF833C7}"/>
              </a:ext>
            </a:extLst>
          </p:cNvPr>
          <p:cNvSpPr/>
          <p:nvPr/>
        </p:nvSpPr>
        <p:spPr>
          <a:xfrm>
            <a:off x="3112278" y="3550520"/>
            <a:ext cx="261330" cy="267900"/>
          </a:xfrm>
          <a:prstGeom prst="rect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1100"/>
          </a:p>
        </p:txBody>
      </p:sp>
      <p:sp>
        <p:nvSpPr>
          <p:cNvPr id="23" name="テキスト ボックス 74">
            <a:extLst>
              <a:ext uri="{FF2B5EF4-FFF2-40B4-BE49-F238E27FC236}">
                <a16:creationId xmlns:a16="http://schemas.microsoft.com/office/drawing/2014/main" id="{CE857880-2508-1BE2-6023-BFCDD7228E5C}"/>
              </a:ext>
            </a:extLst>
          </p:cNvPr>
          <p:cNvSpPr txBox="1"/>
          <p:nvPr/>
        </p:nvSpPr>
        <p:spPr>
          <a:xfrm>
            <a:off x="3036316" y="3504399"/>
            <a:ext cx="414131" cy="411956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700"/>
              </a:lnSpc>
            </a:pPr>
            <a:r>
              <a:rPr kumimoji="1" lang="en-US" altLang="ja-JP" sz="700" b="1" dirty="0">
                <a:solidFill>
                  <a:schemeClr val="bg1"/>
                </a:solidFill>
              </a:rPr>
              <a:t>2.5m</a:t>
            </a:r>
          </a:p>
          <a:p>
            <a:pPr algn="ctr">
              <a:lnSpc>
                <a:spcPts val="700"/>
              </a:lnSpc>
            </a:pPr>
            <a:r>
              <a:rPr kumimoji="1" lang="en-US" altLang="ja-JP" sz="700" b="1" dirty="0">
                <a:solidFill>
                  <a:schemeClr val="bg1"/>
                </a:solidFill>
              </a:rPr>
              <a:t>×</a:t>
            </a:r>
          </a:p>
          <a:p>
            <a:pPr algn="ctr">
              <a:lnSpc>
                <a:spcPts val="700"/>
              </a:lnSpc>
            </a:pPr>
            <a:r>
              <a:rPr kumimoji="1" lang="en-US" altLang="ja-JP" sz="700" b="1" dirty="0">
                <a:solidFill>
                  <a:schemeClr val="bg1"/>
                </a:solidFill>
              </a:rPr>
              <a:t>2.5m</a:t>
            </a:r>
            <a:endParaRPr kumimoji="1" lang="ja-JP" altLang="en-US" sz="700" b="1" dirty="0">
              <a:solidFill>
                <a:schemeClr val="bg1"/>
              </a:solidFill>
            </a:endParaRPr>
          </a:p>
        </p:txBody>
      </p: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E5FE797A-D2AA-BD71-B0A8-F1F721566CC4}"/>
              </a:ext>
            </a:extLst>
          </p:cNvPr>
          <p:cNvCxnSpPr>
            <a:cxnSpLocks/>
          </p:cNvCxnSpPr>
          <p:nvPr/>
        </p:nvCxnSpPr>
        <p:spPr>
          <a:xfrm flipH="1">
            <a:off x="2542515" y="3636014"/>
            <a:ext cx="224968" cy="198047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C8137D53-86FF-11CF-1E5A-6B5BD7DBC5E0}"/>
              </a:ext>
            </a:extLst>
          </p:cNvPr>
          <p:cNvCxnSpPr>
            <a:cxnSpLocks/>
          </p:cNvCxnSpPr>
          <p:nvPr/>
        </p:nvCxnSpPr>
        <p:spPr>
          <a:xfrm flipH="1" flipV="1">
            <a:off x="2411441" y="3098468"/>
            <a:ext cx="212057" cy="9986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377D12DE-A8A1-09DE-88C4-AADC82B0D65D}"/>
              </a:ext>
            </a:extLst>
          </p:cNvPr>
          <p:cNvSpPr/>
          <p:nvPr/>
        </p:nvSpPr>
        <p:spPr>
          <a:xfrm>
            <a:off x="4525249" y="8193319"/>
            <a:ext cx="215240" cy="4189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100"/>
              <a:t>⑤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9D267E25-519A-710D-B9BF-22F58DF020DC}"/>
              </a:ext>
            </a:extLst>
          </p:cNvPr>
          <p:cNvSpPr/>
          <p:nvPr/>
        </p:nvSpPr>
        <p:spPr>
          <a:xfrm>
            <a:off x="4525249" y="8699395"/>
            <a:ext cx="215240" cy="420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100"/>
              <a:t>⑥</a:t>
            </a: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1C8E5E46-1D71-9104-0CB3-DC1C30A5BB75}"/>
              </a:ext>
            </a:extLst>
          </p:cNvPr>
          <p:cNvSpPr/>
          <p:nvPr/>
        </p:nvSpPr>
        <p:spPr>
          <a:xfrm>
            <a:off x="4525249" y="7686851"/>
            <a:ext cx="215240" cy="4189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100"/>
              <a:t>④</a:t>
            </a: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930C3A81-4262-5949-5522-84429459F2CF}"/>
              </a:ext>
            </a:extLst>
          </p:cNvPr>
          <p:cNvSpPr/>
          <p:nvPr/>
        </p:nvSpPr>
        <p:spPr>
          <a:xfrm>
            <a:off x="4525249" y="6175727"/>
            <a:ext cx="215240" cy="418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100"/>
              <a:t>①</a:t>
            </a: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ABF9987F-ECDE-BC17-3412-FADDF896F762}"/>
              </a:ext>
            </a:extLst>
          </p:cNvPr>
          <p:cNvSpPr/>
          <p:nvPr/>
        </p:nvSpPr>
        <p:spPr>
          <a:xfrm>
            <a:off x="4525249" y="7188664"/>
            <a:ext cx="215240" cy="418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100"/>
              <a:t>③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D0700393-985C-79A1-2EB7-F5BA0D5B27B5}"/>
              </a:ext>
            </a:extLst>
          </p:cNvPr>
          <p:cNvSpPr/>
          <p:nvPr/>
        </p:nvSpPr>
        <p:spPr>
          <a:xfrm>
            <a:off x="4525249" y="6682195"/>
            <a:ext cx="215240" cy="418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100"/>
              <a:t>②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60213B77-C00F-BB3A-2D2D-BE61BD2BAD95}"/>
              </a:ext>
            </a:extLst>
          </p:cNvPr>
          <p:cNvSpPr/>
          <p:nvPr/>
        </p:nvSpPr>
        <p:spPr>
          <a:xfrm>
            <a:off x="5422231" y="7505512"/>
            <a:ext cx="1830456" cy="17890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en-US" altLang="ja-JP" sz="900" dirty="0"/>
              <a:t>〈</a:t>
            </a:r>
            <a:r>
              <a:rPr kumimoji="1" lang="ja-JP" altLang="en-US" sz="900" dirty="0"/>
              <a:t>キッチンカー</a:t>
            </a:r>
            <a:r>
              <a:rPr kumimoji="1" lang="en-US" altLang="ja-JP" sz="900" dirty="0"/>
              <a:t>〉</a:t>
            </a:r>
          </a:p>
          <a:p>
            <a:pPr algn="l"/>
            <a:r>
              <a:rPr kumimoji="1" lang="ja-JP" altLang="en-US" sz="900" dirty="0"/>
              <a:t>①●●（ハンドメイド</a:t>
            </a:r>
            <a:r>
              <a:rPr kumimoji="1" lang="ja-JP" altLang="en-US" sz="800" dirty="0"/>
              <a:t>）</a:t>
            </a:r>
            <a:endParaRPr kumimoji="1" lang="en-US" altLang="ja-JP" sz="800" dirty="0"/>
          </a:p>
          <a:p>
            <a:pPr algn="l"/>
            <a:endParaRPr kumimoji="1" lang="en-US" altLang="ja-JP" sz="800" dirty="0"/>
          </a:p>
          <a:p>
            <a:pPr algn="l"/>
            <a:r>
              <a:rPr kumimoji="1" lang="ja-JP" altLang="en-US" sz="900" dirty="0"/>
              <a:t>②</a:t>
            </a:r>
            <a:r>
              <a:rPr kumimoji="1" lang="ja-JP" altLang="en-US" sz="800" dirty="0"/>
              <a:t>●●</a:t>
            </a:r>
            <a:r>
              <a:rPr kumimoji="1" lang="en-US" altLang="ja-JP" sz="800" dirty="0"/>
              <a:t>(</a:t>
            </a:r>
            <a:r>
              <a:rPr kumimoji="1" lang="ja-JP" altLang="en-US" sz="800" dirty="0"/>
              <a:t>飲食</a:t>
            </a:r>
            <a:r>
              <a:rPr kumimoji="1" lang="en-US" altLang="ja-JP" sz="800" dirty="0"/>
              <a:t>)</a:t>
            </a:r>
          </a:p>
          <a:p>
            <a:pPr algn="l"/>
            <a:endParaRPr kumimoji="1" lang="en-US" altLang="ja-JP" sz="800" dirty="0"/>
          </a:p>
          <a:p>
            <a:pPr algn="l"/>
            <a:r>
              <a:rPr kumimoji="1" lang="ja-JP" altLang="en-US" sz="900" dirty="0"/>
              <a:t>③●●（飲食）</a:t>
            </a:r>
            <a:endParaRPr kumimoji="1" lang="en-US" altLang="ja-JP" sz="900" dirty="0"/>
          </a:p>
          <a:p>
            <a:pPr algn="l"/>
            <a:endParaRPr kumimoji="1" lang="en-US" altLang="ja-JP" sz="900" dirty="0"/>
          </a:p>
          <a:p>
            <a:pPr algn="l"/>
            <a:r>
              <a:rPr kumimoji="1" lang="ja-JP" altLang="en-US" sz="900" dirty="0"/>
              <a:t>④●●（ワークショップ）</a:t>
            </a:r>
            <a:endParaRPr kumimoji="1" lang="en-US" altLang="ja-JP" sz="900" dirty="0"/>
          </a:p>
          <a:p>
            <a:pPr algn="l"/>
            <a:endParaRPr kumimoji="1" lang="en-US" altLang="ja-JP" sz="900" dirty="0"/>
          </a:p>
          <a:p>
            <a:pPr algn="l"/>
            <a:r>
              <a:rPr kumimoji="1" lang="ja-JP" altLang="en-US" sz="900" dirty="0"/>
              <a:t>⑤●●（展示）</a:t>
            </a:r>
            <a:endParaRPr kumimoji="1" lang="en-US" altLang="ja-JP" sz="900" dirty="0"/>
          </a:p>
          <a:p>
            <a:pPr algn="l"/>
            <a:endParaRPr kumimoji="1" lang="en-US" altLang="ja-JP" sz="900" dirty="0"/>
          </a:p>
          <a:p>
            <a:pPr algn="l"/>
            <a:r>
              <a:rPr kumimoji="1" lang="ja-JP" altLang="en-US" sz="900" dirty="0"/>
              <a:t>⑥●●</a:t>
            </a:r>
            <a:r>
              <a:rPr kumimoji="1" lang="en-US" altLang="ja-JP" sz="900" dirty="0"/>
              <a:t>(</a:t>
            </a:r>
            <a:r>
              <a:rPr kumimoji="1" lang="ja-JP" altLang="en-US" sz="900" dirty="0"/>
              <a:t>雑貨</a:t>
            </a:r>
            <a:r>
              <a:rPr kumimoji="1" lang="en-US" altLang="ja-JP" sz="900" dirty="0"/>
              <a:t>)</a:t>
            </a:r>
            <a:endParaRPr kumimoji="1" lang="en-US" altLang="ja-JP" sz="1050" dirty="0"/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48EF03B7-3EDD-333A-0B4A-7BF8D0B8BFB4}"/>
              </a:ext>
            </a:extLst>
          </p:cNvPr>
          <p:cNvSpPr/>
          <p:nvPr/>
        </p:nvSpPr>
        <p:spPr>
          <a:xfrm>
            <a:off x="5432169" y="4068230"/>
            <a:ext cx="1836962" cy="2107498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en-US" altLang="ja-JP" sz="900" dirty="0"/>
              <a:t>〈</a:t>
            </a:r>
            <a:r>
              <a:rPr kumimoji="1" lang="ja-JP" altLang="en-US" sz="900" dirty="0"/>
              <a:t>ステージ</a:t>
            </a:r>
            <a:r>
              <a:rPr kumimoji="1" lang="en-US" altLang="ja-JP" sz="900" dirty="0"/>
              <a:t>〉</a:t>
            </a:r>
            <a:endParaRPr lang="en-US" altLang="ja-JP" sz="900" b="0" i="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ja-JP" altLang="en-US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①</a:t>
            </a:r>
            <a:r>
              <a:rPr lang="en-US" altLang="ja-JP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10:00</a:t>
            </a:r>
            <a:r>
              <a:rPr lang="ja-JP" altLang="en-US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～</a:t>
            </a:r>
            <a:endParaRPr lang="en-US" altLang="ja-JP" sz="900" b="0" i="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endParaRPr lang="en-US" altLang="ja-JP" sz="900" b="0" i="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ja-JP" altLang="en-US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②</a:t>
            </a:r>
            <a:r>
              <a:rPr lang="en-US" altLang="ja-JP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11:15</a:t>
            </a:r>
            <a:r>
              <a:rPr lang="ja-JP" altLang="en-US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～　</a:t>
            </a:r>
            <a:endParaRPr lang="en-US" altLang="ja-JP" sz="900" b="0" i="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endParaRPr lang="en-US" altLang="ja-JP" sz="900" b="0" i="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ja-JP" altLang="en-US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③</a:t>
            </a:r>
            <a:r>
              <a:rPr lang="en-US" altLang="ja-JP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12:00</a:t>
            </a:r>
            <a:r>
              <a:rPr lang="ja-JP" altLang="en-US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～</a:t>
            </a:r>
            <a:endParaRPr lang="en-US" altLang="ja-JP" sz="900" b="0" i="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ja-JP" altLang="en-US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　</a:t>
            </a:r>
            <a:endParaRPr lang="en-US" altLang="ja-JP" sz="900" b="0" i="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ja-JP" altLang="en-US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④</a:t>
            </a:r>
            <a:r>
              <a:rPr lang="en-US" altLang="ja-JP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13:15</a:t>
            </a:r>
            <a:r>
              <a:rPr lang="ja-JP" altLang="en-US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～</a:t>
            </a:r>
            <a:endParaRPr lang="en-US" altLang="ja-JP" sz="900" b="0" i="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ja-JP" altLang="en-US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　</a:t>
            </a:r>
            <a:endParaRPr lang="en-US" altLang="ja-JP" sz="900" b="0" i="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en-US" altLang="ja-JP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⑤14:00〜</a:t>
            </a:r>
          </a:p>
          <a:p>
            <a:pPr algn="l"/>
            <a:r>
              <a:rPr lang="ja-JP" altLang="en-US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　</a:t>
            </a:r>
            <a:endParaRPr lang="en-US" altLang="ja-JP" sz="900" b="0" i="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en-US" altLang="ja-JP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⑥14:45</a:t>
            </a:r>
            <a:r>
              <a:rPr lang="ja-JP" altLang="en-US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～</a:t>
            </a:r>
            <a:endParaRPr lang="en-US" altLang="ja-JP" sz="900" b="0" i="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ja-JP" altLang="en-US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　</a:t>
            </a:r>
            <a:endParaRPr lang="en-US" altLang="ja-JP" sz="900" b="0" i="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ja-JP" altLang="en-US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⑦</a:t>
            </a:r>
            <a:r>
              <a:rPr lang="en-US" altLang="ja-JP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15:30</a:t>
            </a:r>
            <a:r>
              <a:rPr lang="ja-JP" altLang="en-US" sz="900" b="0" i="0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～　</a:t>
            </a:r>
            <a:endParaRPr lang="en-US" altLang="ja-JP" sz="900" b="0" i="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endParaRPr lang="en-US" altLang="ja-JP" sz="900" b="0" i="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D6BC2864-D16C-D7CC-24D7-3BF7AAC87FDE}"/>
              </a:ext>
            </a:extLst>
          </p:cNvPr>
          <p:cNvSpPr/>
          <p:nvPr/>
        </p:nvSpPr>
        <p:spPr>
          <a:xfrm>
            <a:off x="4522585" y="5346867"/>
            <a:ext cx="215240" cy="324000"/>
          </a:xfrm>
          <a:prstGeom prst="rect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100" dirty="0"/>
              <a:t>①</a:t>
            </a: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F2E0BA8B-CEC9-8913-A762-FDFF38C66B01}"/>
              </a:ext>
            </a:extLst>
          </p:cNvPr>
          <p:cNvSpPr/>
          <p:nvPr/>
        </p:nvSpPr>
        <p:spPr>
          <a:xfrm>
            <a:off x="5405665" y="6561306"/>
            <a:ext cx="1863587" cy="861380"/>
          </a:xfrm>
          <a:prstGeom prst="rect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en-US" altLang="ja-JP" sz="900" dirty="0"/>
              <a:t>〈</a:t>
            </a:r>
            <a:r>
              <a:rPr kumimoji="1" lang="ja-JP" altLang="en-US" sz="900" dirty="0"/>
              <a:t>テント</a:t>
            </a:r>
            <a:r>
              <a:rPr kumimoji="1" lang="en-US" altLang="ja-JP" sz="900" dirty="0"/>
              <a:t>〉</a:t>
            </a:r>
          </a:p>
          <a:p>
            <a:pPr algn="l"/>
            <a:r>
              <a:rPr kumimoji="1" lang="ja-JP" altLang="en-US" sz="900" dirty="0"/>
              <a:t>①</a:t>
            </a:r>
            <a:r>
              <a:rPr kumimoji="1" lang="en-US" altLang="ja-JP" sz="900" dirty="0"/>
              <a:t/>
            </a:r>
            <a:r>
              <a:rPr kumimoji="1" lang="ja-JP" altLang="en-US" sz="900" dirty="0"/>
              <a:t>●●カフェ</a:t>
            </a:r>
            <a:r>
              <a:rPr kumimoji="1" lang="en-US" altLang="ja-JP" sz="900" dirty="0"/>
              <a:t>(</a:t>
            </a:r>
            <a:r>
              <a:rPr kumimoji="1" lang="ja-JP" altLang="en-US" sz="900" dirty="0"/>
              <a:t>コーヒー</a:t>
            </a:r>
            <a:r>
              <a:rPr kumimoji="1" lang="en-US" altLang="ja-JP" sz="900" dirty="0"/>
              <a:t>)</a:t>
            </a:r>
          </a:p>
          <a:p>
            <a:pPr algn="l"/>
            <a:endParaRPr kumimoji="1" lang="en-US" altLang="ja-JP" sz="900" dirty="0"/>
          </a:p>
          <a:p>
            <a:pPr algn="l"/>
            <a:r>
              <a:rPr kumimoji="1" lang="ja-JP" altLang="en-US" sz="900" dirty="0"/>
              <a:t>②●●カレー（カレー）</a:t>
            </a: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FA7BF660-CC29-0CF7-1DA8-D2D449A438FD}"/>
              </a:ext>
            </a:extLst>
          </p:cNvPr>
          <p:cNvSpPr/>
          <p:nvPr/>
        </p:nvSpPr>
        <p:spPr>
          <a:xfrm>
            <a:off x="4525249" y="5730845"/>
            <a:ext cx="215240" cy="324000"/>
          </a:xfrm>
          <a:prstGeom prst="rect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dirty="0"/>
              <a:t>②</a:t>
            </a:r>
            <a:endParaRPr kumimoji="1" lang="ja-JP" altLang="en-US" sz="11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F0149DD-D045-DF2A-89DA-30D16CAAADB5}"/>
              </a:ext>
            </a:extLst>
          </p:cNvPr>
          <p:cNvSpPr txBox="1"/>
          <p:nvPr/>
        </p:nvSpPr>
        <p:spPr>
          <a:xfrm>
            <a:off x="1671475" y="8984"/>
            <a:ext cx="16754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solidFill>
                  <a:srgbClr val="FF0000"/>
                </a:solidFill>
              </a:rPr>
              <a:t>（作成例）</a:t>
            </a:r>
          </a:p>
        </p:txBody>
      </p:sp>
    </p:spTree>
    <p:extLst>
      <p:ext uri="{BB962C8B-B14F-4D97-AF65-F5344CB8AC3E}">
        <p14:creationId xmlns:p14="http://schemas.microsoft.com/office/powerpoint/2010/main" val="571178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BFFD23C1-D925-51CD-6D6E-AF3FE710AC2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1" r="2290"/>
          <a:stretch>
            <a:fillRect/>
          </a:stretch>
        </p:blipFill>
        <p:spPr bwMode="auto">
          <a:xfrm>
            <a:off x="0" y="1209675"/>
            <a:ext cx="7562850" cy="947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7817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470</Words>
  <Application>Microsoft Office PowerPoint</Application>
  <PresentationFormat>ユーザー設定</PresentationFormat>
  <Paragraphs>133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7" baseType="lpstr">
      <vt:lpstr>AR P丸ゴシック体E</vt:lpstr>
      <vt:lpstr>Arial</vt:lpstr>
      <vt:lpstr>Calibri</vt:lpstr>
      <vt:lpstr>Office Theme</vt:lpstr>
      <vt:lpstr>PowerPoint プレゼンテーション</vt:lpstr>
      <vt:lpstr>PowerPoint プレゼンテーション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樋口 紗奈</cp:lastModifiedBy>
  <cp:revision>2</cp:revision>
  <dcterms:created xsi:type="dcterms:W3CDTF">2013-01-27T09:14:16Z</dcterms:created>
  <dcterms:modified xsi:type="dcterms:W3CDTF">2026-08-04T07:27:58Z</dcterms:modified>
  <cp:category/>
</cp:coreProperties>
</file>