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&#65279;<?xml version="1.0" encoding="UTF-8" standalone="yes"?><Relationships xmlns="http://schemas.openxmlformats.org/package/2006/relationships"><Relationship Id="rId3" Type="http://schemas.openxmlformats.org/officeDocument/2006/relationships/extended-properties" Target="docProps/app.xml" /><Relationship Id="rId2" Type="http://schemas.openxmlformats.org/package/2006/relationships/metadata/core-properties" Target="docProps/core.xml" /><Relationship Id="rId1" Type="http://schemas.openxmlformats.org/officeDocument/2006/relationships/officeDocument" Target="ppt/presentation.xml" /></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1"/>
  </p:sldMasterIdLst>
  <p:sldIdLst>
    <p:sldId id="4478" r:id="rId2"/>
    <p:sldId id="4475" r:id="rId3"/>
    <p:sldId id="4476" r:id="rId4"/>
    <p:sldId id="4477" r:id="rId5"/>
  </p:sldIdLst>
  <p:sldSz cx="9906000" cy="6858000" type="A4"/>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作成者" initials="A" userId="Author"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A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0" d="100"/>
          <a:sy n="110" d="100"/>
        </p:scale>
        <p:origin x="1362" y="114"/>
      </p:cViewPr>
      <p:guideLst/>
    </p:cSldViewPr>
  </p:slideViewPr>
  <p:notesTextViewPr>
    <p:cViewPr>
      <p:scale>
        <a:sx n="1" d="1"/>
        <a:sy n="1" d="1"/>
      </p:scale>
      <p:origin x="0" y="0"/>
    </p:cViewPr>
  </p:notesTextViewPr>
  <p:gridSpacing cx="72008" cy="72008"/>
</p:viewPr>
</file>

<file path=ppt/_rels/presentation.xml.rels>&#65279;<?xml version="1.0" encoding="UTF-8" standalone="yes"?><Relationships xmlns="http://schemas.openxmlformats.org/package/2006/relationships"><Relationship Id="rId8" Type="http://schemas.openxmlformats.org/officeDocument/2006/relationships/theme" Target="theme/theme1.xml" /><Relationship Id="rId3" Type="http://schemas.openxmlformats.org/officeDocument/2006/relationships/slide" Target="slides/slide2.xml" /><Relationship Id="rId7" Type="http://schemas.openxmlformats.org/officeDocument/2006/relationships/viewProps" Target="viewProps.xml" /><Relationship Id="rId2" Type="http://schemas.openxmlformats.org/officeDocument/2006/relationships/slide" Target="slides/slide1.xml" /><Relationship Id="rId1" Type="http://schemas.openxmlformats.org/officeDocument/2006/relationships/slideMaster" Target="slideMasters/slideMaster1.xml" /><Relationship Id="rId6" Type="http://schemas.openxmlformats.org/officeDocument/2006/relationships/presProps" Target="presProps.xml" /><Relationship Id="rId5" Type="http://schemas.openxmlformats.org/officeDocument/2006/relationships/slide" Target="slides/slide4.xml" /><Relationship Id="rId10" Type="http://schemas.microsoft.com/office/2018/10/relationships/authors" Target="authors.xml" /><Relationship Id="rId4" Type="http://schemas.openxmlformats.org/officeDocument/2006/relationships/slide" Target="slides/slide3.xml" /><Relationship Id="rId9" Type="http://schemas.openxmlformats.org/officeDocument/2006/relationships/tableStyles" Target="tableStyles.xml" /></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4788CBC4-4CFE-4BA6-A08A-197D9B2BADDD}" type="datetimeFigureOut">
              <a:rPr kumimoji="1" lang="ja-JP" altLang="en-US" smtClean="0"/>
              <a:t>2025/4/22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169C788-F011-4ECB-804B-EAAB556EE8B4}" type="slidenum">
              <a:rPr kumimoji="1" lang="ja-JP" altLang="en-US" smtClean="0"/>
              <a:t>‹#›</a:t>
            </a:fld>
            <a:endParaRPr kumimoji="1" lang="ja-JP" altLang="en-US"/>
          </a:p>
        </p:txBody>
      </p:sp>
    </p:spTree>
    <p:extLst>
      <p:ext uri="{BB962C8B-B14F-4D97-AF65-F5344CB8AC3E}">
        <p14:creationId xmlns:p14="http://schemas.microsoft.com/office/powerpoint/2010/main" val="41012884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4788CBC4-4CFE-4BA6-A08A-197D9B2BADDD}" type="datetimeFigureOut">
              <a:rPr kumimoji="1" lang="ja-JP" altLang="en-US" smtClean="0"/>
              <a:t>2025/4/22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169C788-F011-4ECB-804B-EAAB556EE8B4}" type="slidenum">
              <a:rPr kumimoji="1" lang="ja-JP" altLang="en-US" smtClean="0"/>
              <a:t>‹#›</a:t>
            </a:fld>
            <a:endParaRPr kumimoji="1" lang="ja-JP" altLang="en-US"/>
          </a:p>
        </p:txBody>
      </p:sp>
    </p:spTree>
    <p:extLst>
      <p:ext uri="{BB962C8B-B14F-4D97-AF65-F5344CB8AC3E}">
        <p14:creationId xmlns:p14="http://schemas.microsoft.com/office/powerpoint/2010/main" val="37921017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4788CBC4-4CFE-4BA6-A08A-197D9B2BADDD}" type="datetimeFigureOut">
              <a:rPr kumimoji="1" lang="ja-JP" altLang="en-US" smtClean="0"/>
              <a:t>2025/4/22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169C788-F011-4ECB-804B-EAAB556EE8B4}" type="slidenum">
              <a:rPr kumimoji="1" lang="ja-JP" altLang="en-US" smtClean="0"/>
              <a:t>‹#›</a:t>
            </a:fld>
            <a:endParaRPr kumimoji="1" lang="ja-JP" altLang="en-US"/>
          </a:p>
        </p:txBody>
      </p:sp>
    </p:spTree>
    <p:extLst>
      <p:ext uri="{BB962C8B-B14F-4D97-AF65-F5344CB8AC3E}">
        <p14:creationId xmlns:p14="http://schemas.microsoft.com/office/powerpoint/2010/main" val="23276877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4788CBC4-4CFE-4BA6-A08A-197D9B2BADDD}" type="datetimeFigureOut">
              <a:rPr kumimoji="1" lang="ja-JP" altLang="en-US" smtClean="0"/>
              <a:t>2025/4/22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169C788-F011-4ECB-804B-EAAB556EE8B4}" type="slidenum">
              <a:rPr kumimoji="1" lang="ja-JP" altLang="en-US" smtClean="0"/>
              <a:t>‹#›</a:t>
            </a:fld>
            <a:endParaRPr kumimoji="1" lang="ja-JP" altLang="en-US"/>
          </a:p>
        </p:txBody>
      </p:sp>
    </p:spTree>
    <p:extLst>
      <p:ext uri="{BB962C8B-B14F-4D97-AF65-F5344CB8AC3E}">
        <p14:creationId xmlns:p14="http://schemas.microsoft.com/office/powerpoint/2010/main" val="9104726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4788CBC4-4CFE-4BA6-A08A-197D9B2BADDD}" type="datetimeFigureOut">
              <a:rPr kumimoji="1" lang="ja-JP" altLang="en-US" smtClean="0"/>
              <a:t>2025/4/22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169C788-F011-4ECB-804B-EAAB556EE8B4}" type="slidenum">
              <a:rPr kumimoji="1" lang="ja-JP" altLang="en-US" smtClean="0"/>
              <a:t>‹#›</a:t>
            </a:fld>
            <a:endParaRPr kumimoji="1" lang="ja-JP" altLang="en-US"/>
          </a:p>
        </p:txBody>
      </p:sp>
    </p:spTree>
    <p:extLst>
      <p:ext uri="{BB962C8B-B14F-4D97-AF65-F5344CB8AC3E}">
        <p14:creationId xmlns:p14="http://schemas.microsoft.com/office/powerpoint/2010/main" val="18936643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4788CBC4-4CFE-4BA6-A08A-197D9B2BADDD}" type="datetimeFigureOut">
              <a:rPr kumimoji="1" lang="ja-JP" altLang="en-US" smtClean="0"/>
              <a:t>2025/4/22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169C788-F011-4ECB-804B-EAAB556EE8B4}" type="slidenum">
              <a:rPr kumimoji="1" lang="ja-JP" altLang="en-US" smtClean="0"/>
              <a:t>‹#›</a:t>
            </a:fld>
            <a:endParaRPr kumimoji="1" lang="ja-JP" altLang="en-US"/>
          </a:p>
        </p:txBody>
      </p:sp>
    </p:spTree>
    <p:extLst>
      <p:ext uri="{BB962C8B-B14F-4D97-AF65-F5344CB8AC3E}">
        <p14:creationId xmlns:p14="http://schemas.microsoft.com/office/powerpoint/2010/main" val="13997166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82329" y="2505075"/>
            <a:ext cx="4190702"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5014913" y="2505075"/>
            <a:ext cx="4211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4788CBC4-4CFE-4BA6-A08A-197D9B2BADDD}" type="datetimeFigureOut">
              <a:rPr kumimoji="1" lang="ja-JP" altLang="en-US" smtClean="0"/>
              <a:t>2025/4/22</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3169C788-F011-4ECB-804B-EAAB556EE8B4}" type="slidenum">
              <a:rPr kumimoji="1" lang="ja-JP" altLang="en-US" smtClean="0"/>
              <a:t>‹#›</a:t>
            </a:fld>
            <a:endParaRPr kumimoji="1" lang="ja-JP" altLang="en-US"/>
          </a:p>
        </p:txBody>
      </p:sp>
    </p:spTree>
    <p:extLst>
      <p:ext uri="{BB962C8B-B14F-4D97-AF65-F5344CB8AC3E}">
        <p14:creationId xmlns:p14="http://schemas.microsoft.com/office/powerpoint/2010/main" val="412020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4788CBC4-4CFE-4BA6-A08A-197D9B2BADDD}" type="datetimeFigureOut">
              <a:rPr kumimoji="1" lang="ja-JP" altLang="en-US" smtClean="0"/>
              <a:t>2025/4/22</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3169C788-F011-4ECB-804B-EAAB556EE8B4}" type="slidenum">
              <a:rPr kumimoji="1" lang="ja-JP" altLang="en-US" smtClean="0"/>
              <a:t>‹#›</a:t>
            </a:fld>
            <a:endParaRPr kumimoji="1" lang="ja-JP" altLang="en-US"/>
          </a:p>
        </p:txBody>
      </p:sp>
    </p:spTree>
    <p:extLst>
      <p:ext uri="{BB962C8B-B14F-4D97-AF65-F5344CB8AC3E}">
        <p14:creationId xmlns:p14="http://schemas.microsoft.com/office/powerpoint/2010/main" val="38929692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788CBC4-4CFE-4BA6-A08A-197D9B2BADDD}" type="datetimeFigureOut">
              <a:rPr kumimoji="1" lang="ja-JP" altLang="en-US" smtClean="0"/>
              <a:t>2025/4/22</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3169C788-F011-4ECB-804B-EAAB556EE8B4}" type="slidenum">
              <a:rPr kumimoji="1" lang="ja-JP" altLang="en-US" smtClean="0"/>
              <a:t>‹#›</a:t>
            </a:fld>
            <a:endParaRPr kumimoji="1" lang="ja-JP" altLang="en-US"/>
          </a:p>
        </p:txBody>
      </p:sp>
    </p:spTree>
    <p:extLst>
      <p:ext uri="{BB962C8B-B14F-4D97-AF65-F5344CB8AC3E}">
        <p14:creationId xmlns:p14="http://schemas.microsoft.com/office/powerpoint/2010/main" val="17953924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4788CBC4-4CFE-4BA6-A08A-197D9B2BADDD}" type="datetimeFigureOut">
              <a:rPr kumimoji="1" lang="ja-JP" altLang="en-US" smtClean="0"/>
              <a:t>2025/4/22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169C788-F011-4ECB-804B-EAAB556EE8B4}" type="slidenum">
              <a:rPr kumimoji="1" lang="ja-JP" altLang="en-US" smtClean="0"/>
              <a:t>‹#›</a:t>
            </a:fld>
            <a:endParaRPr kumimoji="1" lang="ja-JP" altLang="en-US"/>
          </a:p>
        </p:txBody>
      </p:sp>
    </p:spTree>
    <p:extLst>
      <p:ext uri="{BB962C8B-B14F-4D97-AF65-F5344CB8AC3E}">
        <p14:creationId xmlns:p14="http://schemas.microsoft.com/office/powerpoint/2010/main" val="4658227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4788CBC4-4CFE-4BA6-A08A-197D9B2BADDD}" type="datetimeFigureOut">
              <a:rPr kumimoji="1" lang="ja-JP" altLang="en-US" smtClean="0"/>
              <a:t>2025/4/22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169C788-F011-4ECB-804B-EAAB556EE8B4}" type="slidenum">
              <a:rPr kumimoji="1" lang="ja-JP" altLang="en-US" smtClean="0"/>
              <a:t>‹#›</a:t>
            </a:fld>
            <a:endParaRPr kumimoji="1" lang="ja-JP" altLang="en-US"/>
          </a:p>
        </p:txBody>
      </p:sp>
    </p:spTree>
    <p:extLst>
      <p:ext uri="{BB962C8B-B14F-4D97-AF65-F5344CB8AC3E}">
        <p14:creationId xmlns:p14="http://schemas.microsoft.com/office/powerpoint/2010/main" val="226036697"/>
      </p:ext>
    </p:extLst>
  </p:cSld>
  <p:clrMapOvr>
    <a:masterClrMapping/>
  </p:clrMapOvr>
</p:sldLayout>
</file>

<file path=ppt/slideMasters/_rels/slideMaster1.xml.rels>&#65279;<?xml version="1.0" encoding="UTF-8" standalone="yes"?><Relationships xmlns="http://schemas.openxmlformats.org/package/2006/relationships"><Relationship Id="rId8" Type="http://schemas.openxmlformats.org/officeDocument/2006/relationships/slideLayout" Target="../slideLayouts/slideLayout8.xml"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theme" Target="../theme/theme1.xml" /><Relationship Id="rId2" Type="http://schemas.openxmlformats.org/officeDocument/2006/relationships/slideLayout" Target="../slideLayouts/slideLayout2.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0" Type="http://schemas.openxmlformats.org/officeDocument/2006/relationships/slideLayout" Target="../slideLayouts/slideLayout10.xml" /><Relationship Id="rId4" Type="http://schemas.openxmlformats.org/officeDocument/2006/relationships/slideLayout" Target="../slideLayouts/slideLayout4.xml" /><Relationship Id="rId9" Type="http://schemas.openxmlformats.org/officeDocument/2006/relationships/slideLayout" Target="../slideLayouts/slideLayout9.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788CBC4-4CFE-4BA6-A08A-197D9B2BADDD}" type="datetimeFigureOut">
              <a:rPr kumimoji="1" lang="ja-JP" altLang="en-US" smtClean="0"/>
              <a:t>2025/4/22</a:t>
            </a:fld>
            <a:endParaRPr kumimoji="1" lang="ja-JP" altLang="en-US"/>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169C788-F011-4ECB-804B-EAAB556EE8B4}" type="slidenum">
              <a:rPr kumimoji="1" lang="ja-JP" altLang="en-US" smtClean="0"/>
              <a:t>‹#›</a:t>
            </a:fld>
            <a:endParaRPr kumimoji="1" lang="ja-JP" altLang="en-US"/>
          </a:p>
        </p:txBody>
      </p:sp>
    </p:spTree>
    <p:extLst>
      <p:ext uri="{BB962C8B-B14F-4D97-AF65-F5344CB8AC3E}">
        <p14:creationId xmlns:p14="http://schemas.microsoft.com/office/powerpoint/2010/main" val="350945805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7.xml" /></Relationships>
</file>

<file path=ppt/slides/_rels/slide2.xml.rels>&#65279;<?xml version="1.0" encoding="UTF-8" standalone="yes"?><Relationships xmlns="http://schemas.openxmlformats.org/package/2006/relationships"><Relationship Id="rId1" Type="http://schemas.openxmlformats.org/officeDocument/2006/relationships/slideLayout" Target="../slideLayouts/slideLayout7.xml" /></Relationships>
</file>

<file path=ppt/slides/_rels/slide3.xml.rels>&#65279;<?xml version="1.0" encoding="UTF-8" standalone="yes"?><Relationships xmlns="http://schemas.openxmlformats.org/package/2006/relationships"><Relationship Id="rId1" Type="http://schemas.openxmlformats.org/officeDocument/2006/relationships/slideLayout" Target="../slideLayouts/slideLayout7.xml" /></Relationships>
</file>

<file path=ppt/slides/_rels/slide4.xml.rels>&#65279;<?xml version="1.0" encoding="UTF-8" standalone="yes"?><Relationships xmlns="http://schemas.openxmlformats.org/package/2006/relationships"><Relationship Id="rId1" Type="http://schemas.openxmlformats.org/officeDocument/2006/relationships/slideLayout" Target="../slideLayouts/slideLayout7.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 1">
            <a:extLst>
              <a:ext uri="{FF2B5EF4-FFF2-40B4-BE49-F238E27FC236}">
                <a16:creationId xmlns:a16="http://schemas.microsoft.com/office/drawing/2014/main" id="{AE8EB4E0-AA80-44AE-8DE5-431C0049B107}"/>
              </a:ext>
            </a:extLst>
          </p:cNvPr>
          <p:cNvGraphicFramePr>
            <a:graphicFrameLocks noGrp="1"/>
          </p:cNvGraphicFramePr>
          <p:nvPr>
            <p:extLst>
              <p:ext uri="{D42A27DB-BD31-4B8C-83A1-F6EECF244321}">
                <p14:modId xmlns:p14="http://schemas.microsoft.com/office/powerpoint/2010/main" val="4145609726"/>
              </p:ext>
            </p:extLst>
          </p:nvPr>
        </p:nvGraphicFramePr>
        <p:xfrm>
          <a:off x="7531168" y="519121"/>
          <a:ext cx="1828800" cy="495300"/>
        </p:xfrm>
        <a:graphic>
          <a:graphicData uri="http://schemas.openxmlformats.org/drawingml/2006/table">
            <a:tbl>
              <a:tblPr/>
              <a:tblGrid>
                <a:gridCol w="812800">
                  <a:extLst>
                    <a:ext uri="{9D8B030D-6E8A-4147-A177-3AD203B41FA5}">
                      <a16:colId xmlns:a16="http://schemas.microsoft.com/office/drawing/2014/main" val="2405880384"/>
                    </a:ext>
                  </a:extLst>
                </a:gridCol>
                <a:gridCol w="1016000">
                  <a:extLst>
                    <a:ext uri="{9D8B030D-6E8A-4147-A177-3AD203B41FA5}">
                      <a16:colId xmlns:a16="http://schemas.microsoft.com/office/drawing/2014/main" val="3705907058"/>
                    </a:ext>
                  </a:extLst>
                </a:gridCol>
              </a:tblGrid>
              <a:tr h="247650">
                <a:tc>
                  <a:txBody>
                    <a:bodyPr/>
                    <a:lstStyle/>
                    <a:p>
                      <a:pPr algn="ctr" fontAlgn="ctr"/>
                      <a:r>
                        <a:rPr lang="ja-JP" altLang="en-US" sz="1200" b="0" i="0" u="none" strike="noStrike" dirty="0">
                          <a:solidFill>
                            <a:srgbClr val="000000"/>
                          </a:solidFill>
                          <a:effectLst/>
                          <a:latin typeface="ＭＳ Ｐゴシック" panose="020B0600070205080204" pitchFamily="50" charset="-128"/>
                          <a:ea typeface="ＭＳ Ｐゴシック" panose="020B0600070205080204" pitchFamily="50" charset="-128"/>
                        </a:rPr>
                        <a:t>策定年月</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200" b="0" i="0" u="none" strike="noStrike" dirty="0">
                          <a:solidFill>
                            <a:srgbClr val="000000"/>
                          </a:solidFill>
                          <a:effectLst/>
                          <a:latin typeface="ＭＳ Ｐゴシック" panose="020B0600070205080204" pitchFamily="50" charset="-128"/>
                          <a:ea typeface="ＭＳ Ｐゴシック" panose="020B0600070205080204" pitchFamily="50" charset="-128"/>
                        </a:rPr>
                        <a:t>令和○年○月</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937683834"/>
                  </a:ext>
                </a:extLst>
              </a:tr>
              <a:tr h="247650">
                <a:tc>
                  <a:txBody>
                    <a:bodyPr/>
                    <a:lstStyle/>
                    <a:p>
                      <a:pPr algn="ctr" fontAlgn="ctr"/>
                      <a:r>
                        <a:rPr lang="ja-JP" altLang="en-US" sz="1200" b="0" i="0" u="none" strike="noStrike" dirty="0">
                          <a:solidFill>
                            <a:srgbClr val="000000"/>
                          </a:solidFill>
                          <a:effectLst/>
                          <a:latin typeface="ＭＳ Ｐゴシック" panose="020B0600070205080204" pitchFamily="50" charset="-128"/>
                          <a:ea typeface="ＭＳ Ｐゴシック" panose="020B0600070205080204" pitchFamily="50" charset="-128"/>
                        </a:rPr>
                        <a:t>見直し年月</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200" b="0" i="0" u="none" strike="noStrike" dirty="0">
                          <a:solidFill>
                            <a:srgbClr val="000000"/>
                          </a:solidFill>
                          <a:effectLst/>
                          <a:latin typeface="ＭＳ Ｐゴシック" panose="020B0600070205080204" pitchFamily="50" charset="-128"/>
                          <a:ea typeface="ＭＳ Ｐゴシック" panose="020B0600070205080204" pitchFamily="50" charset="-128"/>
                        </a:rPr>
                        <a:t>令和○年○月</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23588833"/>
                  </a:ext>
                </a:extLst>
              </a:tr>
            </a:tbl>
          </a:graphicData>
        </a:graphic>
      </p:graphicFrame>
      <p:sp>
        <p:nvSpPr>
          <p:cNvPr id="4" name="テキスト ボックス 3">
            <a:extLst>
              <a:ext uri="{FF2B5EF4-FFF2-40B4-BE49-F238E27FC236}">
                <a16:creationId xmlns:a16="http://schemas.microsoft.com/office/drawing/2014/main" id="{17EC783C-F791-4F76-AAD3-D8DB709A7741}"/>
              </a:ext>
            </a:extLst>
          </p:cNvPr>
          <p:cNvSpPr txBox="1"/>
          <p:nvPr/>
        </p:nvSpPr>
        <p:spPr>
          <a:xfrm>
            <a:off x="2222928" y="2361462"/>
            <a:ext cx="5460144" cy="769441"/>
          </a:xfrm>
          <a:prstGeom prst="rect">
            <a:avLst/>
          </a:prstGeom>
          <a:noFill/>
        </p:spPr>
        <p:txBody>
          <a:bodyPr wrap="square">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ja-JP" altLang="en-US" sz="44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麦・大豆国産化プラン</a:t>
            </a:r>
            <a:r>
              <a:rPr kumimoji="0" lang="ja-JP" altLang="en-US" sz="44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
            </a:r>
          </a:p>
        </p:txBody>
      </p:sp>
      <p:sp>
        <p:nvSpPr>
          <p:cNvPr id="6" name="テキスト ボックス 5">
            <a:extLst>
              <a:ext uri="{FF2B5EF4-FFF2-40B4-BE49-F238E27FC236}">
                <a16:creationId xmlns:a16="http://schemas.microsoft.com/office/drawing/2014/main" id="{D6DD7856-BC69-43DB-99A5-575A731D08C9}"/>
              </a:ext>
            </a:extLst>
          </p:cNvPr>
          <p:cNvSpPr txBox="1"/>
          <p:nvPr/>
        </p:nvSpPr>
        <p:spPr>
          <a:xfrm>
            <a:off x="2475412" y="3727098"/>
            <a:ext cx="4955176" cy="584775"/>
          </a:xfrm>
          <a:prstGeom prst="rect">
            <a:avLst/>
          </a:prstGeom>
          <a:noFill/>
        </p:spPr>
        <p:txBody>
          <a:bodyPr wrap="square">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ja-JP" altLang="en-US" sz="32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産地名：○○○○</a:t>
            </a:r>
            <a:r>
              <a:rPr kumimoji="0" lang="ja-JP" altLang="en-US" sz="32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
            </a:r>
          </a:p>
        </p:txBody>
      </p:sp>
      <p:sp>
        <p:nvSpPr>
          <p:cNvPr id="8" name="テキスト ボックス 7">
            <a:extLst>
              <a:ext uri="{FF2B5EF4-FFF2-40B4-BE49-F238E27FC236}">
                <a16:creationId xmlns:a16="http://schemas.microsoft.com/office/drawing/2014/main" id="{07FF99AA-A568-48FE-8F43-A04789F4B94E}"/>
              </a:ext>
            </a:extLst>
          </p:cNvPr>
          <p:cNvSpPr txBox="1"/>
          <p:nvPr/>
        </p:nvSpPr>
        <p:spPr>
          <a:xfrm>
            <a:off x="2475412" y="4725594"/>
            <a:ext cx="4955176" cy="523220"/>
          </a:xfrm>
          <a:prstGeom prst="rect">
            <a:avLst/>
          </a:prstGeom>
          <a:noFill/>
        </p:spPr>
        <p:txBody>
          <a:bodyPr wrap="square">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ja-JP" altLang="en-US" sz="28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（作成主体：●●●●）</a:t>
            </a:r>
            <a:r>
              <a:rPr kumimoji="0" lang="ja-JP" altLang="en-US" sz="28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
            </a:r>
          </a:p>
        </p:txBody>
      </p:sp>
      <p:sp>
        <p:nvSpPr>
          <p:cNvPr id="7" name="テキスト ボックス 6">
            <a:extLst>
              <a:ext uri="{FF2B5EF4-FFF2-40B4-BE49-F238E27FC236}">
                <a16:creationId xmlns:a16="http://schemas.microsoft.com/office/drawing/2014/main" id="{BE49C412-290B-449E-80E8-1350473D5621}"/>
              </a:ext>
            </a:extLst>
          </p:cNvPr>
          <p:cNvSpPr txBox="1"/>
          <p:nvPr/>
        </p:nvSpPr>
        <p:spPr>
          <a:xfrm>
            <a:off x="361977" y="428217"/>
            <a:ext cx="2061883" cy="338554"/>
          </a:xfrm>
          <a:prstGeom prst="rect">
            <a:avLst/>
          </a:prstGeom>
          <a:noFill/>
        </p:spPr>
        <p:txBody>
          <a:bodyPr wrap="square">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ja-JP" altLang="en-US" sz="16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別紙様式第１号別添</a:t>
            </a:r>
            <a:endParaRPr kumimoji="0" lang="ja-JP" altLang="en-US" sz="16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22976228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a:extLst>
              <a:ext uri="{FF2B5EF4-FFF2-40B4-BE49-F238E27FC236}">
                <a16:creationId xmlns:a16="http://schemas.microsoft.com/office/drawing/2014/main" id="{6C72A54A-7D48-41F4-AA5C-ECE14C0909A9}"/>
              </a:ext>
            </a:extLst>
          </p:cNvPr>
          <p:cNvSpPr txBox="1"/>
          <p:nvPr/>
        </p:nvSpPr>
        <p:spPr>
          <a:xfrm>
            <a:off x="204652" y="118943"/>
            <a:ext cx="6579326" cy="369332"/>
          </a:xfrm>
          <a:prstGeom prst="rect">
            <a:avLst/>
          </a:prstGeom>
          <a:noFill/>
        </p:spPr>
        <p:txBody>
          <a:bodyPr wrap="square">
            <a:spAutoFit/>
          </a:bodyPr>
          <a:lstStyle/>
          <a:p>
            <a:r>
              <a:rPr lang="ja-JP" altLang="en-US" b="0" i="0" u="none" strike="noStrike" dirty="0">
                <a:effectLst/>
                <a:latin typeface="ＭＳ Ｐゴシック" panose="020B0600070205080204" pitchFamily="50" charset="-128"/>
                <a:ea typeface="ＭＳ Ｐゴシック" panose="020B0600070205080204" pitchFamily="50" charset="-128"/>
              </a:rPr>
              <a:t>１．麦・大豆生産の現状と課題及び課題解決に向けた取組方針</a:t>
            </a:r>
            <a:r>
              <a:rPr lang="ja-JP" altLang="en-US" dirty="0"/>
              <a:t/>
            </a:r>
          </a:p>
        </p:txBody>
      </p:sp>
      <p:sp>
        <p:nvSpPr>
          <p:cNvPr id="5" name="テキスト ボックス 4">
            <a:extLst>
              <a:ext uri="{FF2B5EF4-FFF2-40B4-BE49-F238E27FC236}">
                <a16:creationId xmlns:a16="http://schemas.microsoft.com/office/drawing/2014/main" id="{1F17E2FA-42CF-4EDD-ACB8-33074E4850C6}"/>
              </a:ext>
            </a:extLst>
          </p:cNvPr>
          <p:cNvSpPr txBox="1"/>
          <p:nvPr/>
        </p:nvSpPr>
        <p:spPr>
          <a:xfrm>
            <a:off x="204652" y="6457890"/>
            <a:ext cx="9701348" cy="400110"/>
          </a:xfrm>
          <a:prstGeom prst="rect">
            <a:avLst/>
          </a:prstGeom>
          <a:noFill/>
        </p:spPr>
        <p:txBody>
          <a:bodyPr wrap="square">
            <a:spAutoFit/>
          </a:bodyPr>
          <a:lstStyle/>
          <a:p>
            <a:r>
              <a:rPr lang="en-US" altLang="ja-JP" sz="1000" dirty="0">
                <a:latin typeface="ＭＳ Ｐゴシック" panose="020B0600070205080204" pitchFamily="50" charset="-128"/>
                <a:ea typeface="ＭＳ Ｐゴシック" panose="020B0600070205080204" pitchFamily="50" charset="-128"/>
              </a:rPr>
              <a:t>※</a:t>
            </a:r>
            <a:r>
              <a:rPr lang="ja-JP" altLang="en-US" sz="1000" dirty="0">
                <a:latin typeface="ＭＳ Ｐゴシック" panose="020B0600070205080204" pitchFamily="50" charset="-128"/>
                <a:ea typeface="ＭＳ Ｐゴシック" panose="020B0600070205080204" pitchFamily="50" charset="-128"/>
              </a:rPr>
              <a:t>　麦・大豆生産における課題（湿害対策、適期播種、土づくり、連作障害対策等の必要性等）を具体的に記載すること。</a:t>
            </a:r>
          </a:p>
          <a:p>
            <a:r>
              <a:rPr lang="en-US" altLang="ja-JP" sz="1000" dirty="0">
                <a:latin typeface="ＭＳ Ｐゴシック" panose="020B0600070205080204" pitchFamily="50" charset="-128"/>
                <a:ea typeface="ＭＳ Ｐゴシック" panose="020B0600070205080204" pitchFamily="50" charset="-128"/>
              </a:rPr>
              <a:t>※</a:t>
            </a:r>
            <a:r>
              <a:rPr lang="ja-JP" altLang="en-US" sz="1000" dirty="0">
                <a:latin typeface="ＭＳ Ｐゴシック" panose="020B0600070205080204" pitchFamily="50" charset="-128"/>
                <a:ea typeface="ＭＳ Ｐゴシック" panose="020B0600070205080204" pitchFamily="50" charset="-128"/>
              </a:rPr>
              <a:t>　課題解決に向けて取り組む内容及び今後の生産拡大に向けた方針を具体的に記載すること。</a:t>
            </a:r>
          </a:p>
        </p:txBody>
      </p:sp>
      <p:graphicFrame>
        <p:nvGraphicFramePr>
          <p:cNvPr id="6" name="表 5">
            <a:extLst>
              <a:ext uri="{FF2B5EF4-FFF2-40B4-BE49-F238E27FC236}">
                <a16:creationId xmlns:a16="http://schemas.microsoft.com/office/drawing/2014/main" id="{CFDB4662-6FEB-4BE7-831F-4248BCC7ACDD}"/>
              </a:ext>
            </a:extLst>
          </p:cNvPr>
          <p:cNvGraphicFramePr>
            <a:graphicFrameLocks noGrp="1"/>
          </p:cNvGraphicFramePr>
          <p:nvPr>
            <p:extLst>
              <p:ext uri="{D42A27DB-BD31-4B8C-83A1-F6EECF244321}">
                <p14:modId xmlns:p14="http://schemas.microsoft.com/office/powerpoint/2010/main" val="730246430"/>
              </p:ext>
            </p:extLst>
          </p:nvPr>
        </p:nvGraphicFramePr>
        <p:xfrm>
          <a:off x="313900" y="489121"/>
          <a:ext cx="9288000" cy="5940000"/>
        </p:xfrm>
        <a:graphic>
          <a:graphicData uri="http://schemas.openxmlformats.org/drawingml/2006/table">
            <a:tbl>
              <a:tblPr/>
              <a:tblGrid>
                <a:gridCol w="9288000">
                  <a:extLst>
                    <a:ext uri="{9D8B030D-6E8A-4147-A177-3AD203B41FA5}">
                      <a16:colId xmlns:a16="http://schemas.microsoft.com/office/drawing/2014/main" val="162972014"/>
                    </a:ext>
                  </a:extLst>
                </a:gridCol>
              </a:tblGrid>
              <a:tr h="5940000">
                <a:tc>
                  <a:txBody>
                    <a:bodyPr/>
                    <a:lstStyle/>
                    <a:p>
                      <a:pPr algn="l" fontAlgn="ctr"/>
                      <a:r>
                        <a:rPr lang="ja-JP" altLang="en-US" sz="1400" b="0" i="0" u="none" strike="noStrike" dirty="0">
                          <a:effectLst/>
                          <a:latin typeface="ＭＳ Ｐゴシック" panose="020B0600070205080204" pitchFamily="50" charset="-128"/>
                          <a:ea typeface="ＭＳ Ｐゴシック" panose="020B0600070205080204" pitchFamily="50" charset="-128"/>
                        </a:rPr>
                        <a:t>　</a:t>
                      </a:r>
                    </a:p>
                  </a:txBody>
                  <a:tcPr marL="7853" marR="7853" marT="785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73020659"/>
                  </a:ext>
                </a:extLst>
              </a:tr>
            </a:tbl>
          </a:graphicData>
        </a:graphic>
      </p:graphicFrame>
    </p:spTree>
    <p:extLst>
      <p:ext uri="{BB962C8B-B14F-4D97-AF65-F5344CB8AC3E}">
        <p14:creationId xmlns:p14="http://schemas.microsoft.com/office/powerpoint/2010/main" val="35989857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a:extLst>
              <a:ext uri="{FF2B5EF4-FFF2-40B4-BE49-F238E27FC236}">
                <a16:creationId xmlns:a16="http://schemas.microsoft.com/office/drawing/2014/main" id="{01D66389-E3F8-4D62-8D68-EE5CBB850FF2}"/>
              </a:ext>
            </a:extLst>
          </p:cNvPr>
          <p:cNvSpPr txBox="1"/>
          <p:nvPr/>
        </p:nvSpPr>
        <p:spPr>
          <a:xfrm>
            <a:off x="204652" y="128842"/>
            <a:ext cx="3653245" cy="369332"/>
          </a:xfrm>
          <a:prstGeom prst="rect">
            <a:avLst/>
          </a:prstGeom>
          <a:noFill/>
        </p:spPr>
        <p:txBody>
          <a:bodyPr wrap="square">
            <a:spAutoFit/>
          </a:bodyPr>
          <a:lstStyle/>
          <a:p>
            <a:r>
              <a:rPr lang="ja-JP" altLang="en-US" b="0" i="0" u="none" strike="noStrike" dirty="0">
                <a:effectLst/>
                <a:latin typeface="ＭＳ Ｐゴシック" panose="020B0600070205080204" pitchFamily="50" charset="-128"/>
                <a:ea typeface="ＭＳ Ｐゴシック" panose="020B0600070205080204" pitchFamily="50" charset="-128"/>
              </a:rPr>
              <a:t>２．産地と実需者との連携方針 </a:t>
            </a:r>
            <a:endParaRPr lang="ja-JP" altLang="en-US" dirty="0"/>
          </a:p>
        </p:txBody>
      </p:sp>
      <p:graphicFrame>
        <p:nvGraphicFramePr>
          <p:cNvPr id="6" name="表 5">
            <a:extLst>
              <a:ext uri="{FF2B5EF4-FFF2-40B4-BE49-F238E27FC236}">
                <a16:creationId xmlns:a16="http://schemas.microsoft.com/office/drawing/2014/main" id="{3C64D0A1-6157-40A4-9280-5C33798CC48D}"/>
              </a:ext>
            </a:extLst>
          </p:cNvPr>
          <p:cNvGraphicFramePr>
            <a:graphicFrameLocks noGrp="1"/>
          </p:cNvGraphicFramePr>
          <p:nvPr>
            <p:extLst>
              <p:ext uri="{D42A27DB-BD31-4B8C-83A1-F6EECF244321}">
                <p14:modId xmlns:p14="http://schemas.microsoft.com/office/powerpoint/2010/main" val="1231420946"/>
              </p:ext>
            </p:extLst>
          </p:nvPr>
        </p:nvGraphicFramePr>
        <p:xfrm>
          <a:off x="313900" y="489121"/>
          <a:ext cx="9288000" cy="5508000"/>
        </p:xfrm>
        <a:graphic>
          <a:graphicData uri="http://schemas.openxmlformats.org/drawingml/2006/table">
            <a:tbl>
              <a:tblPr/>
              <a:tblGrid>
                <a:gridCol w="9288000">
                  <a:extLst>
                    <a:ext uri="{9D8B030D-6E8A-4147-A177-3AD203B41FA5}">
                      <a16:colId xmlns:a16="http://schemas.microsoft.com/office/drawing/2014/main" val="162972014"/>
                    </a:ext>
                  </a:extLst>
                </a:gridCol>
              </a:tblGrid>
              <a:tr h="5508000">
                <a:tc>
                  <a:txBody>
                    <a:bodyPr/>
                    <a:lstStyle/>
                    <a:p>
                      <a:pPr algn="l" fontAlgn="ctr"/>
                      <a:r>
                        <a:rPr lang="ja-JP" altLang="en-US" sz="1400" b="0" i="0" u="none" strike="noStrike" dirty="0">
                          <a:effectLst/>
                          <a:latin typeface="ＭＳ Ｐゴシック" panose="020B0600070205080204" pitchFamily="50" charset="-128"/>
                          <a:ea typeface="ＭＳ Ｐゴシック" panose="020B0600070205080204" pitchFamily="50" charset="-128"/>
                        </a:rPr>
                        <a:t>　</a:t>
                      </a:r>
                    </a:p>
                  </a:txBody>
                  <a:tcPr marL="7853" marR="7853" marT="785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73020659"/>
                  </a:ext>
                </a:extLst>
              </a:tr>
            </a:tbl>
          </a:graphicData>
        </a:graphic>
      </p:graphicFrame>
      <p:sp>
        <p:nvSpPr>
          <p:cNvPr id="7" name="テキスト ボックス 6">
            <a:extLst>
              <a:ext uri="{FF2B5EF4-FFF2-40B4-BE49-F238E27FC236}">
                <a16:creationId xmlns:a16="http://schemas.microsoft.com/office/drawing/2014/main" id="{20F50FA0-78B7-4470-B8D6-844109FB2DB8}"/>
              </a:ext>
            </a:extLst>
          </p:cNvPr>
          <p:cNvSpPr txBox="1"/>
          <p:nvPr/>
        </p:nvSpPr>
        <p:spPr>
          <a:xfrm>
            <a:off x="222758" y="5987185"/>
            <a:ext cx="9328823" cy="861774"/>
          </a:xfrm>
          <a:prstGeom prst="rect">
            <a:avLst/>
          </a:prstGeom>
          <a:noFill/>
        </p:spPr>
        <p:txBody>
          <a:bodyPr wrap="square">
            <a:spAutoFit/>
          </a:bodyPr>
          <a:lstStyle/>
          <a:p>
            <a:r>
              <a:rPr lang="en-US" altLang="ja-JP" sz="1000" dirty="0">
                <a:latin typeface="ＭＳ Ｐゴシック" panose="020B0600070205080204" pitchFamily="50" charset="-128"/>
                <a:ea typeface="ＭＳ Ｐゴシック" panose="020B0600070205080204" pitchFamily="50" charset="-128"/>
              </a:rPr>
              <a:t>※</a:t>
            </a:r>
            <a:r>
              <a:rPr lang="ja-JP" altLang="en-US" sz="1000" dirty="0">
                <a:latin typeface="ＭＳ Ｐゴシック" panose="020B0600070205080204" pitchFamily="50" charset="-128"/>
                <a:ea typeface="ＭＳ Ｐゴシック" panose="020B0600070205080204" pitchFamily="50" charset="-128"/>
              </a:rPr>
              <a:t>　産地と実需者については具体的な名称を記載すること。</a:t>
            </a:r>
            <a:endParaRPr lang="en-US" altLang="ja-JP" sz="1000" dirty="0">
              <a:latin typeface="ＭＳ Ｐゴシック" panose="020B0600070205080204" pitchFamily="50" charset="-128"/>
              <a:ea typeface="ＭＳ Ｐゴシック" panose="020B0600070205080204" pitchFamily="50" charset="-128"/>
            </a:endParaRPr>
          </a:p>
          <a:p>
            <a:r>
              <a:rPr lang="en-US" altLang="ja-JP" sz="1000" dirty="0">
                <a:latin typeface="ＭＳ Ｐゴシック" panose="020B0600070205080204" pitchFamily="50" charset="-128"/>
                <a:ea typeface="ＭＳ Ｐゴシック" panose="020B0600070205080204" pitchFamily="50" charset="-128"/>
              </a:rPr>
              <a:t>※</a:t>
            </a:r>
            <a:r>
              <a:rPr lang="ja-JP" altLang="en-US" sz="1000" dirty="0">
                <a:latin typeface="ＭＳ Ｐゴシック" panose="020B0600070205080204" pitchFamily="50" charset="-128"/>
                <a:ea typeface="ＭＳ Ｐゴシック" panose="020B0600070205080204" pitchFamily="50" charset="-128"/>
              </a:rPr>
              <a:t>　麦の実需者は、麦を原料とした加工品等の製造を業とする者（製粉会社、製パン会社、製麺会社等）とする。</a:t>
            </a:r>
          </a:p>
          <a:p>
            <a:r>
              <a:rPr lang="en-US" altLang="ja-JP" sz="1000" dirty="0">
                <a:latin typeface="ＭＳ Ｐゴシック" panose="020B0600070205080204" pitchFamily="50" charset="-128"/>
                <a:ea typeface="ＭＳ Ｐゴシック" panose="020B0600070205080204" pitchFamily="50" charset="-128"/>
              </a:rPr>
              <a:t>※</a:t>
            </a:r>
            <a:r>
              <a:rPr lang="ja-JP" altLang="en-US" sz="1000" dirty="0">
                <a:latin typeface="ＭＳ Ｐゴシック" panose="020B0600070205080204" pitchFamily="50" charset="-128"/>
                <a:ea typeface="ＭＳ Ｐゴシック" panose="020B0600070205080204" pitchFamily="50" charset="-128"/>
              </a:rPr>
              <a:t>　大豆の実需者は、大豆を原料とした加工品等の製造を業とする者、大豆の販売を業とする者及びこれらの者が組織する法人その他の団体とする。</a:t>
            </a:r>
            <a:endParaRPr lang="en-US" altLang="ja-JP" sz="1000" dirty="0">
              <a:latin typeface="ＭＳ Ｐゴシック" panose="020B0600070205080204" pitchFamily="50" charset="-128"/>
              <a:ea typeface="ＭＳ Ｐゴシック" panose="020B0600070205080204" pitchFamily="50" charset="-128"/>
            </a:endParaRPr>
          </a:p>
          <a:p>
            <a:r>
              <a:rPr lang="ja-JP" altLang="en-US" sz="1000" dirty="0">
                <a:latin typeface="ＭＳ Ｐゴシック" panose="020B0600070205080204" pitchFamily="50" charset="-128"/>
                <a:ea typeface="ＭＳ Ｐゴシック" panose="020B0600070205080204" pitchFamily="50" charset="-128"/>
              </a:rPr>
              <a:t>　 なお、販売を業とする者を実需者とする場合は、その者が販売する先（最終実需者）について、代表的な者の名称を記載すること。</a:t>
            </a:r>
          </a:p>
          <a:p>
            <a:r>
              <a:rPr lang="en-US" altLang="ja-JP" sz="1000" dirty="0">
                <a:latin typeface="ＭＳ Ｐゴシック" panose="020B0600070205080204" pitchFamily="50" charset="-128"/>
                <a:ea typeface="ＭＳ Ｐゴシック" panose="020B0600070205080204" pitchFamily="50" charset="-128"/>
              </a:rPr>
              <a:t>※</a:t>
            </a:r>
            <a:r>
              <a:rPr lang="ja-JP" altLang="en-US" sz="1000" dirty="0">
                <a:latin typeface="ＭＳ Ｐゴシック" panose="020B0600070205080204" pitchFamily="50" charset="-128"/>
                <a:ea typeface="ＭＳ Ｐゴシック" panose="020B0600070205080204" pitchFamily="50" charset="-128"/>
              </a:rPr>
              <a:t>　産地と実需者それぞれの国産麦・大豆取扱量の現状とおおむねの目標値を記載すること。</a:t>
            </a:r>
            <a:endParaRPr lang="ja-JP" altLang="en-US" sz="1000" dirty="0"/>
          </a:p>
        </p:txBody>
      </p:sp>
    </p:spTree>
    <p:extLst>
      <p:ext uri="{BB962C8B-B14F-4D97-AF65-F5344CB8AC3E}">
        <p14:creationId xmlns:p14="http://schemas.microsoft.com/office/powerpoint/2010/main" val="20217449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a:extLst>
              <a:ext uri="{FF2B5EF4-FFF2-40B4-BE49-F238E27FC236}">
                <a16:creationId xmlns:a16="http://schemas.microsoft.com/office/drawing/2014/main" id="{D6246BBB-F9B6-4333-AECD-FE2E79C54FB3}"/>
              </a:ext>
            </a:extLst>
          </p:cNvPr>
          <p:cNvSpPr txBox="1"/>
          <p:nvPr/>
        </p:nvSpPr>
        <p:spPr>
          <a:xfrm>
            <a:off x="213361" y="6457890"/>
            <a:ext cx="9701348" cy="400110"/>
          </a:xfrm>
          <a:prstGeom prst="rect">
            <a:avLst/>
          </a:prstGeom>
          <a:noFill/>
        </p:spPr>
        <p:txBody>
          <a:bodyPr wrap="square">
            <a:spAutoFit/>
          </a:bodyPr>
          <a:lstStyle/>
          <a:p>
            <a:r>
              <a:rPr lang="en-US" altLang="ja-JP" sz="1000" dirty="0">
                <a:latin typeface="ＭＳ Ｐゴシック" panose="020B0600070205080204" pitchFamily="50" charset="-128"/>
                <a:ea typeface="ＭＳ Ｐゴシック" panose="020B0600070205080204" pitchFamily="50" charset="-128"/>
              </a:rPr>
              <a:t>※</a:t>
            </a:r>
            <a:r>
              <a:rPr lang="ja-JP" altLang="en-US" sz="1000" dirty="0">
                <a:latin typeface="ＭＳ Ｐゴシック" panose="020B0600070205080204" pitchFamily="50" charset="-128"/>
                <a:ea typeface="ＭＳ Ｐゴシック" panose="020B0600070205080204" pitchFamily="50" charset="-128"/>
              </a:rPr>
              <a:t>　産地と実需者との連携について、図等を用いて明示すること。</a:t>
            </a:r>
          </a:p>
          <a:p>
            <a:r>
              <a:rPr lang="en-US" altLang="ja-JP" sz="1000" dirty="0">
                <a:latin typeface="ＭＳ Ｐゴシック" panose="020B0600070205080204" pitchFamily="50" charset="-128"/>
                <a:ea typeface="ＭＳ Ｐゴシック" panose="020B0600070205080204" pitchFamily="50" charset="-128"/>
              </a:rPr>
              <a:t>※</a:t>
            </a:r>
            <a:r>
              <a:rPr lang="ja-JP" altLang="en-US" sz="1000" dirty="0">
                <a:latin typeface="ＭＳ Ｐゴシック" panose="020B0600070205080204" pitchFamily="50" charset="-128"/>
                <a:ea typeface="ＭＳ Ｐゴシック" panose="020B0600070205080204" pitchFamily="50" charset="-128"/>
              </a:rPr>
              <a:t>　取組の中心となる農業者等を必ず位置付けること。</a:t>
            </a:r>
            <a:endParaRPr lang="en-US" altLang="ja-JP" sz="1000" dirty="0">
              <a:latin typeface="ＭＳ Ｐゴシック" panose="020B0600070205080204" pitchFamily="50" charset="-128"/>
              <a:ea typeface="ＭＳ Ｐゴシック" panose="020B0600070205080204" pitchFamily="50" charset="-128"/>
            </a:endParaRPr>
          </a:p>
        </p:txBody>
      </p:sp>
      <p:sp>
        <p:nvSpPr>
          <p:cNvPr id="6" name="テキスト ボックス 5">
            <a:extLst>
              <a:ext uri="{FF2B5EF4-FFF2-40B4-BE49-F238E27FC236}">
                <a16:creationId xmlns:a16="http://schemas.microsoft.com/office/drawing/2014/main" id="{74627453-76A6-46B9-A6FA-F0E942EB5F7E}"/>
              </a:ext>
            </a:extLst>
          </p:cNvPr>
          <p:cNvSpPr txBox="1"/>
          <p:nvPr/>
        </p:nvSpPr>
        <p:spPr>
          <a:xfrm>
            <a:off x="204652" y="128842"/>
            <a:ext cx="6911372" cy="369332"/>
          </a:xfrm>
          <a:prstGeom prst="rect">
            <a:avLst/>
          </a:prstGeom>
          <a:noFill/>
        </p:spPr>
        <p:txBody>
          <a:bodyPr wrap="square">
            <a:spAutoFit/>
          </a:bodyPr>
          <a:lstStyle/>
          <a:p>
            <a:r>
              <a:rPr lang="ja-JP" altLang="en-US" b="0" i="0" u="none" strike="noStrike" dirty="0">
                <a:effectLst/>
                <a:latin typeface="ＭＳ Ｐゴシック" panose="020B0600070205080204" pitchFamily="50" charset="-128"/>
                <a:ea typeface="ＭＳ Ｐゴシック" panose="020B0600070205080204" pitchFamily="50" charset="-128"/>
              </a:rPr>
              <a:t>３．麦・大豆の国産化に向けた推進体制及び各関係者の役割 </a:t>
            </a:r>
            <a:endParaRPr lang="ja-JP" altLang="en-US" dirty="0"/>
          </a:p>
        </p:txBody>
      </p:sp>
      <p:graphicFrame>
        <p:nvGraphicFramePr>
          <p:cNvPr id="7" name="表 6">
            <a:extLst>
              <a:ext uri="{FF2B5EF4-FFF2-40B4-BE49-F238E27FC236}">
                <a16:creationId xmlns:a16="http://schemas.microsoft.com/office/drawing/2014/main" id="{3AD136E3-CFCF-4CE3-A899-BD98C52425B3}"/>
              </a:ext>
            </a:extLst>
          </p:cNvPr>
          <p:cNvGraphicFramePr>
            <a:graphicFrameLocks noGrp="1"/>
          </p:cNvGraphicFramePr>
          <p:nvPr>
            <p:extLst>
              <p:ext uri="{D42A27DB-BD31-4B8C-83A1-F6EECF244321}">
                <p14:modId xmlns:p14="http://schemas.microsoft.com/office/powerpoint/2010/main" val="1584341539"/>
              </p:ext>
            </p:extLst>
          </p:nvPr>
        </p:nvGraphicFramePr>
        <p:xfrm>
          <a:off x="313900" y="489121"/>
          <a:ext cx="9288000" cy="5940000"/>
        </p:xfrm>
        <a:graphic>
          <a:graphicData uri="http://schemas.openxmlformats.org/drawingml/2006/table">
            <a:tbl>
              <a:tblPr/>
              <a:tblGrid>
                <a:gridCol w="9288000">
                  <a:extLst>
                    <a:ext uri="{9D8B030D-6E8A-4147-A177-3AD203B41FA5}">
                      <a16:colId xmlns:a16="http://schemas.microsoft.com/office/drawing/2014/main" val="162972014"/>
                    </a:ext>
                  </a:extLst>
                </a:gridCol>
              </a:tblGrid>
              <a:tr h="5940000">
                <a:tc>
                  <a:txBody>
                    <a:bodyPr/>
                    <a:lstStyle/>
                    <a:p>
                      <a:pPr algn="l" fontAlgn="ctr"/>
                      <a:r>
                        <a:rPr lang="ja-JP" altLang="en-US" sz="1400" b="1" i="0" u="none" strike="noStrike" dirty="0">
                          <a:effectLst/>
                          <a:latin typeface="ＭＳ Ｐゴシック" panose="020B0600070205080204" pitchFamily="50" charset="-128"/>
                          <a:ea typeface="ＭＳ Ｐゴシック" panose="020B0600070205080204" pitchFamily="50" charset="-128"/>
                        </a:rPr>
                        <a:t>　</a:t>
                      </a:r>
                    </a:p>
                  </a:txBody>
                  <a:tcPr marL="7853" marR="7853" marT="785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73020659"/>
                  </a:ext>
                </a:extLst>
              </a:tr>
            </a:tbl>
          </a:graphicData>
        </a:graphic>
      </p:graphicFrame>
    </p:spTree>
    <p:extLst>
      <p:ext uri="{BB962C8B-B14F-4D97-AF65-F5344CB8AC3E}">
        <p14:creationId xmlns:p14="http://schemas.microsoft.com/office/powerpoint/2010/main" val="3366816183"/>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317</Words>
  <Application>Microsoft Office PowerPoint</Application>
  <PresentationFormat>A4 210 x 297 mm</PresentationFormat>
  <Paragraphs>23</Paragraphs>
  <Slides>4</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4</vt:i4>
      </vt:variant>
    </vt:vector>
  </HeadingPairs>
  <TitlesOfParts>
    <vt:vector size="9" baseType="lpstr">
      <vt:lpstr>ＭＳ Ｐゴシック</vt:lpstr>
      <vt:lpstr>Arial</vt:lpstr>
      <vt:lpstr>Calibri</vt:lpstr>
      <vt:lpstr>Calibri Light</vt:lpstr>
      <vt:lpstr>Office テーマ</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2022-12-08T02:34:35Z</dcterms:created>
  <dcterms:modified xsi:type="dcterms:W3CDTF">2025-04-22T10:28:52Z</dcterms:modified>
</cp:coreProperties>
</file>