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handoutMasterIdLst>
    <p:handoutMasterId r:id="rId16"/>
  </p:handoutMasterIdLst>
  <p:sldIdLst>
    <p:sldId id="296" r:id="rId2"/>
    <p:sldId id="432" r:id="rId3"/>
    <p:sldId id="587" r:id="rId4"/>
    <p:sldId id="573" r:id="rId5"/>
    <p:sldId id="589" r:id="rId6"/>
    <p:sldId id="590" r:id="rId7"/>
    <p:sldId id="593" r:id="rId8"/>
    <p:sldId id="594" r:id="rId9"/>
    <p:sldId id="591" r:id="rId10"/>
    <p:sldId id="592" r:id="rId11"/>
    <p:sldId id="310" r:id="rId12"/>
    <p:sldId id="586" r:id="rId13"/>
    <p:sldId id="595" r:id="rId14"/>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事業全般" id="{F2E1E6D8-28CF-44E5-8F75-7560ADFC7A1D}">
          <p14:sldIdLst>
            <p14:sldId id="296"/>
            <p14:sldId id="432"/>
            <p14:sldId id="587"/>
            <p14:sldId id="573"/>
            <p14:sldId id="589"/>
            <p14:sldId id="590"/>
            <p14:sldId id="593"/>
            <p14:sldId id="594"/>
            <p14:sldId id="591"/>
            <p14:sldId id="592"/>
            <p14:sldId id="310"/>
            <p14:sldId id="586"/>
            <p14:sldId id="59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0070C0"/>
    <a:srgbClr val="FF0000"/>
    <a:srgbClr val="FF6600"/>
    <a:srgbClr val="0000CC"/>
    <a:srgbClr val="FFCDC1"/>
    <a:srgbClr val="F73131"/>
    <a:srgbClr val="333399"/>
    <a:srgbClr val="0066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AC9276-4A0C-41DD-87CF-9D903A77A0E0}" v="2" dt="2022-03-25T07:08:41.551"/>
    <p1510:client id="{D71F2763-5394-4EC6-B5CA-44394A53E46D}" v="99" dt="2022-03-24T11:01:12.79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23" autoAdjust="0"/>
    <p:restoredTop sz="97418" autoAdjust="0"/>
  </p:normalViewPr>
  <p:slideViewPr>
    <p:cSldViewPr>
      <p:cViewPr varScale="1">
        <p:scale>
          <a:sx n="110" d="100"/>
          <a:sy n="110" d="100"/>
        </p:scale>
        <p:origin x="20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&#65279;<?xml version="1.0" encoding="UTF-8" standalone="yes"?><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commentAuthors" Target="commentAuthors.xml" /><Relationship Id="rId2" Type="http://schemas.openxmlformats.org/officeDocument/2006/relationships/slide" Target="slides/slide1.xml" /><Relationship Id="rId16" Type="http://schemas.openxmlformats.org/officeDocument/2006/relationships/handoutMaster" Target="handoutMasters/handoutMaster1.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notesMaster" Target="notesMasters/notesMaster1.xml" /><Relationship Id="rId23" Type="http://schemas.microsoft.com/office/2018/10/relationships/authors" Target="authors.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microsoft.com/office/2015/10/relationships/revisionInfo" Target="revisionInfo.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895734" cy="456993"/>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10177" y="1"/>
            <a:ext cx="2895733" cy="456993"/>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defTabSz="914265"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373077"/>
            <a:ext cx="2895734" cy="456993"/>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10177" y="9373077"/>
            <a:ext cx="2895733" cy="456993"/>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1" y="1"/>
            <a:ext cx="2919302" cy="49323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14891" y="1"/>
            <a:ext cx="2919302" cy="49323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defTabSz="914265"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00113" y="739775"/>
            <a:ext cx="4933950" cy="3700463"/>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2477" y="4686539"/>
            <a:ext cx="5390810" cy="444070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1" y="9371501"/>
            <a:ext cx="2919302" cy="493236"/>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14891" y="9371501"/>
            <a:ext cx="2919302" cy="493236"/>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8655332" y="107107"/>
            <a:ext cx="4644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2033781358"/>
      </p:ext>
    </p:extLst>
  </p:cSld>
  <p:clrMapOvr>
    <a:masterClrMapping/>
  </p:clrMapOvr>
</p:sldLayout>
</file>

<file path=ppt/slideMasters/_rels/slideMaster1.xml.rels>&#65279;<?xml version="1.0" encoding="UTF-8" standalone="yes"?><Relationships xmlns="http://schemas.openxmlformats.org/package/2006/relationships"><Relationship Id="rId3"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solidFill>
                  <a:schemeClr val="bg1"/>
                </a:solidFill>
                <a:latin typeface="BIZ UD明朝 Medium" panose="02020500000000000000" pitchFamily="17" charset="-128"/>
                <a:ea typeface="BIZ UD明朝 Medium" panose="02020500000000000000" pitchFamily="17" charset="-128"/>
              </a:rPr>
              <a:t>【</a:t>
            </a:r>
            <a:r>
              <a:rPr lang="ja-JP" altLang="en-US" sz="1800" b="1" dirty="0">
                <a:solidFill>
                  <a:schemeClr val="bg1"/>
                </a:solidFill>
                <a:latin typeface="BIZ UD明朝 Medium" panose="02020500000000000000" pitchFamily="17" charset="-128"/>
                <a:ea typeface="BIZ UD明朝 Medium" panose="02020500000000000000" pitchFamily="17" charset="-128"/>
              </a:rPr>
              <a:t>様式８</a:t>
            </a:r>
            <a:r>
              <a:rPr lang="en-US" altLang="ja-JP" sz="1800" b="1" dirty="0">
                <a:solidFill>
                  <a:schemeClr val="bg1"/>
                </a:solidFill>
                <a:latin typeface="BIZ UD明朝 Medium" panose="02020500000000000000" pitchFamily="17" charset="-128"/>
                <a:ea typeface="BIZ UD明朝 Medium" panose="02020500000000000000" pitchFamily="17" charset="-128"/>
              </a:rPr>
              <a:t>】</a:t>
            </a:r>
            <a:r>
              <a:rPr lang="ja-JP" altLang="en-US" sz="1800" b="1" dirty="0">
                <a:solidFill>
                  <a:schemeClr val="bg1"/>
                </a:solidFill>
                <a:latin typeface="BIZ UD明朝 Medium" panose="02020500000000000000" pitchFamily="17" charset="-128"/>
                <a:ea typeface="BIZ UD明朝 Medium" panose="02020500000000000000" pitchFamily="17" charset="-128"/>
              </a:rPr>
              <a:t>企画提案書</a:t>
            </a:r>
            <a:r>
              <a:rPr lang="en-US" altLang="ja-JP" sz="1800" b="1" dirty="0">
                <a:solidFill>
                  <a:schemeClr val="bg1"/>
                </a:solidFill>
                <a:latin typeface="BIZ UD明朝 Medium" panose="02020500000000000000" pitchFamily="17" charset="-128"/>
                <a:ea typeface="BIZ UD明朝 Medium" panose="02020500000000000000" pitchFamily="17" charset="-128"/>
              </a:rPr>
              <a:t/>
            </a:r>
            <a:r>
              <a:rPr lang="ja-JP" altLang="en-US" sz="1800" b="1" dirty="0">
                <a:solidFill>
                  <a:schemeClr val="bg1"/>
                </a:solidFill>
                <a:latin typeface="BIZ UD明朝 Medium" panose="02020500000000000000" pitchFamily="17" charset="-128"/>
                <a:ea typeface="BIZ UD明朝 Medium" panose="02020500000000000000" pitchFamily="17" charset="-128"/>
              </a:rPr>
              <a:t>　　　　　　　　　　　　　　　　　　　　　　　　　　　　</a:t>
            </a:r>
          </a:p>
          <a:p>
            <a:pPr eaLnBrk="1" hangingPunct="1">
              <a:spcBef>
                <a:spcPct val="0"/>
              </a:spcBef>
              <a:buFontTx/>
              <a:buNone/>
            </a:pPr>
            <a:r>
              <a:rPr lang="ja-JP" altLang="en-US" sz="1800" b="1" dirty="0">
                <a:solidFill>
                  <a:schemeClr val="bg1"/>
                </a:solidFill>
                <a:latin typeface="BIZ UD明朝 Medium" panose="02020500000000000000" pitchFamily="17" charset="-128"/>
                <a:ea typeface="BIZ UD明朝 Medium" panose="02020500000000000000" pitchFamily="17" charset="-128"/>
              </a:rPr>
              <a:t>実施体制図　　　　　　　　　　　　　　　 （事業者名：○○○○）　　　</a:t>
            </a:r>
          </a:p>
        </p:txBody>
      </p:sp>
      <p:sp>
        <p:nvSpPr>
          <p:cNvPr id="1275" name="Text Box 4"/>
          <p:cNvSpPr txBox="1">
            <a:spLocks noChangeArrowheads="1"/>
          </p:cNvSpPr>
          <p:nvPr/>
        </p:nvSpPr>
        <p:spPr>
          <a:xfrm>
            <a:off x="85363" y="636526"/>
            <a:ext cx="3884240" cy="5047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BIZ UD明朝 Medium" panose="02020500000000000000" pitchFamily="17" charset="-128"/>
                <a:ea typeface="BIZ UD明朝 Medium" panose="02020500000000000000" pitchFamily="17" charset="-128"/>
              </a:rPr>
              <a:t>運営体制</a:t>
            </a:r>
          </a:p>
          <a:p>
            <a:pPr marL="238125" indent="-238125" eaLnBrk="1" hangingPunct="1">
              <a:lnSpc>
                <a:spcPct val="90000"/>
              </a:lnSpc>
              <a:buFont typeface="Wingdings" pitchFamily="2" charset="2"/>
              <a:buNone/>
              <a:defRPr/>
            </a:pPr>
            <a:endParaRPr lang="ja-JP" altLang="en-US" sz="1200" dirty="0">
              <a:latin typeface="BIZ UD明朝 Medium" panose="02020500000000000000" pitchFamily="17" charset="-128"/>
              <a:ea typeface="BIZ UD明朝 Medium" panose="02020500000000000000" pitchFamily="17" charset="-128"/>
            </a:endParaRPr>
          </a:p>
        </p:txBody>
      </p:sp>
      <p:sp>
        <p:nvSpPr>
          <p:cNvPr id="1276" name="Rectangle 66"/>
          <p:cNvSpPr>
            <a:spLocks noChangeArrowheads="1"/>
          </p:cNvSpPr>
          <p:nvPr/>
        </p:nvSpPr>
        <p:spPr>
          <a:xfrm>
            <a:off x="201653" y="1063092"/>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solidFill>
                <a:srgbClr val="0070C0"/>
              </a:solidFill>
              <a:latin typeface="BIZ UD明朝 Medium" panose="02020500000000000000" pitchFamily="17" charset="-128"/>
              <a:ea typeface="BIZ UD明朝 Medium" panose="02020500000000000000" pitchFamily="17" charset="-128"/>
            </a:endParaRPr>
          </a:p>
        </p:txBody>
      </p:sp>
      <p:graphicFrame>
        <p:nvGraphicFramePr>
          <p:cNvPr id="1277" name="表 3"/>
          <p:cNvGraphicFramePr>
            <a:graphicFrameLocks noGrp="1"/>
          </p:cNvGraphicFramePr>
          <p:nvPr>
            <p:extLst>
              <p:ext uri="{D42A27DB-BD31-4B8C-83A1-F6EECF244321}">
                <p14:modId xmlns:p14="http://schemas.microsoft.com/office/powerpoint/2010/main" val="4170111932"/>
              </p:ext>
            </p:extLst>
          </p:nvPr>
        </p:nvGraphicFramePr>
        <p:xfrm>
          <a:off x="221469" y="4359968"/>
          <a:ext cx="4278523" cy="1836420"/>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0">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dirty="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lgn="ctr">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1</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lgn="ctr">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2</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lgn="ctr">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3</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lgn="ctr">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4</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株式会社</a:t>
                      </a:r>
                      <a:r>
                        <a:rPr lang="en-US" sz="10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・データ提供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200" dirty="0">
                <a:latin typeface="BIZ UD明朝 Medium" panose="02020500000000000000" pitchFamily="17" charset="-128"/>
                <a:ea typeface="BIZ UD明朝 Medium" panose="02020500000000000000" pitchFamily="17" charset="-128"/>
              </a:rPr>
              <a:t>【</a:t>
            </a:r>
            <a:r>
              <a:rPr lang="ja-JP" altLang="en-US" sz="1200" dirty="0">
                <a:latin typeface="BIZ UD明朝 Medium" panose="02020500000000000000" pitchFamily="17" charset="-128"/>
                <a:ea typeface="BIZ UD明朝 Medium" panose="02020500000000000000" pitchFamily="17" charset="-128"/>
              </a:rPr>
              <a:t>各主体の役割</a:t>
            </a:r>
            <a:r>
              <a:rPr lang="en-US" altLang="ja-JP" sz="1200" dirty="0">
                <a:latin typeface="BIZ UD明朝 Medium" panose="02020500000000000000" pitchFamily="17" charset="-128"/>
                <a:ea typeface="BIZ UD明朝 Medium" panose="02020500000000000000" pitchFamily="17" charset="-128"/>
              </a:rPr>
              <a:t>】</a:t>
            </a:r>
            <a:endParaRPr lang="ja-JP" altLang="en-US" sz="1050" dirty="0">
              <a:latin typeface="BIZ UD明朝 Medium" panose="02020500000000000000" pitchFamily="17" charset="-128"/>
              <a:ea typeface="BIZ UD明朝 Medium" panose="02020500000000000000" pitchFamily="17" charset="-128"/>
            </a:endParaRPr>
          </a:p>
        </p:txBody>
      </p:sp>
      <p:graphicFrame>
        <p:nvGraphicFramePr>
          <p:cNvPr id="1279" name="表 16"/>
          <p:cNvGraphicFramePr>
            <a:graphicFrameLocks noGrp="1"/>
          </p:cNvGraphicFramePr>
          <p:nvPr>
            <p:extLst>
              <p:ext uri="{D42A27DB-BD31-4B8C-83A1-F6EECF244321}">
                <p14:modId xmlns:p14="http://schemas.microsoft.com/office/powerpoint/2010/main" val="2998373462"/>
              </p:ext>
            </p:extLst>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dirty="0">
                          <a:effectLst/>
                          <a:latin typeface="+mn-ea"/>
                          <a:ea typeface="+mn-ea"/>
                          <a:cs typeface="Meiryo UI" panose="020B0604030504040204" pitchFamily="50" charset="-128"/>
                        </a:rPr>
                        <a:t>5</a:t>
                      </a:r>
                      <a:endParaRPr lang="ja-JP" sz="1000" kern="100" dirty="0">
                        <a:effectLst/>
                        <a:latin typeface="+mn-ea"/>
                        <a:ea typeface="+mn-ea"/>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dirty="0">
                          <a:effectLst/>
                          <a:latin typeface="+mn-ea"/>
                          <a:ea typeface="+mn-ea"/>
                          <a:cs typeface="Meiryo UI" panose="020B0604030504040204" pitchFamily="50" charset="-128"/>
                        </a:rPr>
                        <a:t>6</a:t>
                      </a:r>
                      <a:endParaRPr lang="ja-JP" sz="1000" kern="100" dirty="0">
                        <a:effectLst/>
                        <a:latin typeface="+mn-ea"/>
                        <a:ea typeface="+mn-ea"/>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dirty="0">
                          <a:effectLst/>
                          <a:latin typeface="+mn-ea"/>
                          <a:ea typeface="+mn-ea"/>
                          <a:cs typeface="Meiryo UI" panose="020B0604030504040204" pitchFamily="50" charset="-128"/>
                        </a:rPr>
                        <a:t>7</a:t>
                      </a:r>
                      <a:endParaRPr lang="ja-JP" sz="1000" kern="100" dirty="0">
                        <a:effectLst/>
                        <a:latin typeface="+mn-ea"/>
                        <a:ea typeface="+mn-ea"/>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dirty="0">
                          <a:effectLst/>
                          <a:latin typeface="+mn-ea"/>
                          <a:ea typeface="+mn-ea"/>
                          <a:cs typeface="Meiryo UI" panose="020B0604030504040204" pitchFamily="50" charset="-128"/>
                        </a:rPr>
                        <a:t>8</a:t>
                      </a:r>
                      <a:endParaRPr lang="ja-JP" sz="1000" kern="100" dirty="0">
                        <a:effectLst/>
                        <a:latin typeface="+mn-ea"/>
                        <a:ea typeface="+mn-ea"/>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05677" y="1111662"/>
            <a:ext cx="8692654" cy="307777"/>
          </a:xfrm>
          <a:prstGeom prst="rect">
            <a:avLst/>
          </a:prstGeom>
        </p:spPr>
        <p:txBody>
          <a:bodyPr wrap="square">
            <a:spAutoFit/>
          </a:bodyPr>
          <a:lstStyle/>
          <a:p>
            <a:pPr marL="254000" marR="143510" indent="-127000">
              <a:spcAft>
                <a:spcPts val="0"/>
              </a:spcAft>
            </a:pPr>
            <a:r>
              <a:rPr lang="ja-JP" altLang="ja-JP" sz="1400" i="1" kern="100" dirty="0">
                <a:solidFill>
                  <a:srgbClr val="FF0000"/>
                </a:solidFill>
                <a:latin typeface="BIZ UD明朝 Medium" panose="02020500000000000000" pitchFamily="17" charset="-128"/>
                <a:ea typeface="BIZ UD明朝 Medium" panose="02020500000000000000" pitchFamily="17" charset="-128"/>
                <a:cs typeface="Meiryo UI" panose="020B0604030504040204" pitchFamily="50" charset="-128"/>
              </a:rPr>
              <a:t>※事業実施に関わる者について</a:t>
            </a:r>
            <a:r>
              <a:rPr lang="ja-JP" altLang="en-US" sz="1400" i="1" kern="100" dirty="0">
                <a:solidFill>
                  <a:srgbClr val="FF0000"/>
                </a:solidFill>
                <a:latin typeface="BIZ UD明朝 Medium" panose="02020500000000000000" pitchFamily="17" charset="-128"/>
                <a:ea typeface="BIZ UD明朝 Medium" panose="02020500000000000000" pitchFamily="17" charset="-128"/>
                <a:cs typeface="Meiryo UI" panose="020B0604030504040204" pitchFamily="50" charset="-128"/>
              </a:rPr>
              <a:t>、</a:t>
            </a:r>
            <a:r>
              <a:rPr lang="ja-JP" altLang="ja-JP" sz="1400" i="1" kern="100" dirty="0">
                <a:solidFill>
                  <a:srgbClr val="FF0000"/>
                </a:solidFill>
                <a:latin typeface="BIZ UD明朝 Medium" panose="02020500000000000000" pitchFamily="17" charset="-128"/>
                <a:ea typeface="BIZ UD明朝 Medium" panose="02020500000000000000" pitchFamily="17" charset="-128"/>
                <a:cs typeface="Meiryo UI" panose="020B0604030504040204" pitchFamily="50" charset="-128"/>
              </a:rPr>
              <a:t>本様式に役割、責任を明記すること</a:t>
            </a:r>
            <a:r>
              <a:rPr lang="ja-JP" altLang="en-US" sz="1400" i="1" kern="100" dirty="0">
                <a:solidFill>
                  <a:srgbClr val="FF0000"/>
                </a:solidFill>
                <a:latin typeface="BIZ UD明朝 Medium" panose="02020500000000000000" pitchFamily="17" charset="-128"/>
                <a:ea typeface="BIZ UD明朝 Medium" panose="02020500000000000000" pitchFamily="17" charset="-128"/>
                <a:cs typeface="Meiryo UI" panose="020B0604030504040204" pitchFamily="50" charset="-128"/>
              </a:rPr>
              <a:t>。</a:t>
            </a:r>
            <a:endParaRPr lang="en-US" altLang="ja-JP" sz="1400" i="1" kern="100" dirty="0">
              <a:solidFill>
                <a:srgbClr val="FF0000"/>
              </a:solidFill>
              <a:latin typeface="BIZ UD明朝 Medium" panose="02020500000000000000" pitchFamily="17" charset="-128"/>
              <a:ea typeface="BIZ UD明朝 Medium" panose="02020500000000000000" pitchFamily="17"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A05A6965-ADE5-4B0D-9742-69EC757B21C7}"/>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1</a:t>
            </a:fld>
            <a:endParaRPr lang="en-US" altLang="ja-JP" dirty="0">
              <a:latin typeface="BIZ UD明朝 Medium" panose="02020500000000000000" pitchFamily="17" charset="-128"/>
              <a:ea typeface="BIZ UD明朝 Medium" panose="02020500000000000000" pitchFamily="17" charset="-128"/>
            </a:endParaRPr>
          </a:p>
        </p:txBody>
      </p:sp>
      <p:sp>
        <p:nvSpPr>
          <p:cNvPr id="10" name="正方形/長方形 17">
            <a:extLst>
              <a:ext uri="{FF2B5EF4-FFF2-40B4-BE49-F238E27FC236}">
                <a16:creationId xmlns:a16="http://schemas.microsoft.com/office/drawing/2014/main" id="{1B608E08-30A7-4412-B939-3C9610303F77}"/>
              </a:ext>
            </a:extLst>
          </p:cNvPr>
          <p:cNvSpPr/>
          <p:nvPr/>
        </p:nvSpPr>
        <p:spPr>
          <a:xfrm>
            <a:off x="3131840" y="5714208"/>
            <a:ext cx="3128337" cy="276999"/>
          </a:xfrm>
          <a:prstGeom prst="rect">
            <a:avLst/>
          </a:prstGeom>
          <a:solidFill>
            <a:schemeClr val="bg1">
              <a:lumMod val="85000"/>
            </a:schemeClr>
          </a:solidFill>
          <a:ln>
            <a:solidFill>
              <a:schemeClr val="tx1"/>
            </a:solidFill>
          </a:ln>
        </p:spPr>
        <p:txBody>
          <a:bodyPr wrap="square">
            <a:spAutoFit/>
          </a:bodyPr>
          <a:lstStyle/>
          <a:p>
            <a:pPr marL="381000" marR="44450" lvl="0" indent="-381000" algn="ctr"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200" b="1" i="0" u="none" strike="noStrike" kern="100" cap="none" spc="0" normalizeH="0" baseline="0" noProof="0" dirty="0">
                <a:ln>
                  <a:noFill/>
                </a:ln>
                <a:solidFill>
                  <a:srgbClr val="C00000"/>
                </a:solidFill>
                <a:effectLst/>
                <a:uLnTx/>
                <a:uFillTx/>
                <a:latin typeface="BIZ UD明朝 Medium" panose="02020500000000000000" pitchFamily="17" charset="-128"/>
                <a:ea typeface="BIZ UD明朝 Medium" panose="02020500000000000000" pitchFamily="17" charset="-128"/>
                <a:cs typeface="Meiryo UI" panose="020B0604030504040204" pitchFamily="50" charset="-128"/>
              </a:rPr>
              <a:t>記載例</a:t>
            </a:r>
            <a:endParaRPr kumimoji="1" lang="ja-JP" altLang="ja-JP" sz="1200" b="1" i="0" u="none" strike="noStrike" kern="100" cap="none" spc="0" normalizeH="0" baseline="0" noProof="0" dirty="0">
              <a:ln>
                <a:noFill/>
              </a:ln>
              <a:solidFill>
                <a:srgbClr val="C00000"/>
              </a:solidFill>
              <a:effectLst/>
              <a:uLnTx/>
              <a:uFillTx/>
              <a:latin typeface="BIZ UD明朝 Medium" panose="02020500000000000000" pitchFamily="17" charset="-128"/>
              <a:ea typeface="BIZ UD明朝 Medium" panose="02020500000000000000" pitchFamily="17" charset="-128"/>
              <a:cs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62B873-A726-5B6A-C51F-A9D1FC84B224}"/>
            </a:ext>
          </a:extLst>
        </p:cNvPr>
        <p:cNvGrpSpPr/>
        <p:nvPr/>
      </p:nvGrpSpPr>
      <p:grpSpPr>
        <a:xfrm>
          <a:off x="0" y="0"/>
          <a:ext cx="0" cy="0"/>
          <a:chOff x="0" y="0"/>
          <a:chExt cx="0" cy="0"/>
        </a:xfrm>
      </p:grpSpPr>
      <p:sp>
        <p:nvSpPr>
          <p:cNvPr id="1731" name="正方形/長方形 4">
            <a:extLst>
              <a:ext uri="{FF2B5EF4-FFF2-40B4-BE49-F238E27FC236}">
                <a16:creationId xmlns:a16="http://schemas.microsoft.com/office/drawing/2014/main" id="{DE0030CB-052F-9555-91A7-5BD1D83C9E14}"/>
              </a:ext>
            </a:extLst>
          </p:cNvPr>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情報セキュリティ及び個人情報保護（〇</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p>
        </p:txBody>
      </p:sp>
      <p:sp>
        <p:nvSpPr>
          <p:cNvPr id="1734" name="Rectangle 66">
            <a:extLst>
              <a:ext uri="{FF2B5EF4-FFF2-40B4-BE49-F238E27FC236}">
                <a16:creationId xmlns:a16="http://schemas.microsoft.com/office/drawing/2014/main" id="{F6E26E23-FBE8-EFDD-1CE1-62BB95DECE0E}"/>
              </a:ext>
            </a:extLst>
          </p:cNvPr>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6" name="正方形/長方形 12">
            <a:extLst>
              <a:ext uri="{FF2B5EF4-FFF2-40B4-BE49-F238E27FC236}">
                <a16:creationId xmlns:a16="http://schemas.microsoft.com/office/drawing/2014/main" id="{265D9CCA-AA89-5AA5-03DD-A60AF6EE088B}"/>
              </a:ext>
            </a:extLst>
          </p:cNvPr>
          <p:cNvSpPr/>
          <p:nvPr/>
        </p:nvSpPr>
        <p:spPr>
          <a:xfrm>
            <a:off x="108536" y="1084321"/>
            <a:ext cx="871228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具体的にデータ等の管理方法、セキュリティ対策などを記載してください。</a:t>
            </a:r>
            <a:endPar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p:txBody>
      </p:sp>
      <p:sp>
        <p:nvSpPr>
          <p:cNvPr id="2" name="スライド番号プレースホルダー 1">
            <a:extLst>
              <a:ext uri="{FF2B5EF4-FFF2-40B4-BE49-F238E27FC236}">
                <a16:creationId xmlns:a16="http://schemas.microsoft.com/office/drawing/2014/main" id="{861DBF98-F9D7-C19C-2F11-1F4D840868C6}"/>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10</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1548757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latin typeface="BIZ UD明朝 Medium" panose="02020500000000000000" pitchFamily="17" charset="-128"/>
              <a:ea typeface="BIZ UD明朝 Medium" panose="02020500000000000000" pitchFamily="17" charset="-128"/>
            </a:endParaRPr>
          </a:p>
        </p:txBody>
      </p:sp>
      <p:sp>
        <p:nvSpPr>
          <p:cNvPr id="13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chemeClr val="bg1"/>
                </a:solidFill>
                <a:latin typeface="BIZ UD明朝 Medium" panose="02020500000000000000" pitchFamily="17" charset="-128"/>
                <a:ea typeface="BIZ UD明朝 Medium" panose="02020500000000000000" pitchFamily="17" charset="-128"/>
              </a:rPr>
              <a:t>サポート体制（〇</a:t>
            </a:r>
            <a:r>
              <a:rPr lang="en-US" altLang="ja-JP" sz="1800" b="1" dirty="0">
                <a:solidFill>
                  <a:schemeClr val="bg1"/>
                </a:solidFill>
                <a:latin typeface="BIZ UD明朝 Medium" panose="02020500000000000000" pitchFamily="17" charset="-128"/>
                <a:ea typeface="BIZ UD明朝 Medium" panose="02020500000000000000" pitchFamily="17" charset="-128"/>
              </a:rPr>
              <a:t>/</a:t>
            </a:r>
            <a:r>
              <a:rPr lang="ja-JP" altLang="en-US" sz="1800" b="1" dirty="0">
                <a:solidFill>
                  <a:schemeClr val="bg1"/>
                </a:solidFill>
                <a:latin typeface="BIZ UD明朝 Medium" panose="02020500000000000000" pitchFamily="17" charset="-128"/>
                <a:ea typeface="BIZ UD明朝 Medium" panose="02020500000000000000" pitchFamily="17" charset="-128"/>
              </a:rPr>
              <a:t>〇）</a:t>
            </a:r>
          </a:p>
        </p:txBody>
      </p:sp>
      <p:sp>
        <p:nvSpPr>
          <p:cNvPr id="1349" name="Text Box 4"/>
          <p:cNvSpPr txBox="1">
            <a:spLocks noChangeArrowheads="1"/>
          </p:cNvSpPr>
          <p:nvPr/>
        </p:nvSpPr>
        <p:spPr>
          <a:xfrm>
            <a:off x="0" y="580618"/>
            <a:ext cx="7452320"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BIZ UD明朝 Medium" panose="02020500000000000000" pitchFamily="17" charset="-128"/>
                <a:ea typeface="BIZ UD明朝 Medium" panose="02020500000000000000" pitchFamily="17" charset="-128"/>
              </a:rPr>
              <a:t>研修・対応マニュアル・問合せサポート</a:t>
            </a:r>
          </a:p>
        </p:txBody>
      </p:sp>
      <p:sp>
        <p:nvSpPr>
          <p:cNvPr id="1350" name="正方形/長方形 22"/>
          <p:cNvSpPr/>
          <p:nvPr/>
        </p:nvSpPr>
        <p:spPr>
          <a:xfrm>
            <a:off x="107504" y="1035781"/>
            <a:ext cx="8712285" cy="523220"/>
          </a:xfrm>
          <a:prstGeom prst="rect">
            <a:avLst/>
          </a:prstGeom>
        </p:spPr>
        <p:txBody>
          <a:bodyPr wrap="square">
            <a:spAutoFit/>
          </a:bodyPr>
          <a:lstStyle/>
          <a:p>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lang="ja-JP" altLang="en-US" sz="1400" i="1" dirty="0">
                <a:solidFill>
                  <a:srgbClr val="FF0000"/>
                </a:solidFill>
                <a:latin typeface="BIZ UD明朝 Medium" panose="02020500000000000000" pitchFamily="17" charset="-128"/>
                <a:ea typeface="BIZ UD明朝 Medium" panose="02020500000000000000" pitchFamily="17" charset="-128"/>
              </a:rPr>
              <a:t>導入前の研修や対応マニュアルの内容を記載してください。</a:t>
            </a:r>
          </a:p>
          <a:p>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lang="ja-JP" altLang="en-US" sz="1400" i="1" dirty="0">
                <a:solidFill>
                  <a:srgbClr val="FF0000"/>
                </a:solidFill>
                <a:latin typeface="BIZ UD明朝 Medium" panose="02020500000000000000" pitchFamily="17" charset="-128"/>
                <a:ea typeface="BIZ UD明朝 Medium" panose="02020500000000000000" pitchFamily="17" charset="-128"/>
              </a:rPr>
              <a:t>問合せサポートの体制・内容を記載してください。</a:t>
            </a:r>
          </a:p>
        </p:txBody>
      </p:sp>
      <p:sp>
        <p:nvSpPr>
          <p:cNvPr id="2" name="スライド番号プレースホルダー 1">
            <a:extLst>
              <a:ext uri="{FF2B5EF4-FFF2-40B4-BE49-F238E27FC236}">
                <a16:creationId xmlns:a16="http://schemas.microsoft.com/office/drawing/2014/main" id="{B6C194C6-39AE-44BA-8D69-48A70919F8E7}"/>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11</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328087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 name="正方形/長方形 4"/>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相互運用性の確保（〇</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p>
        </p:txBody>
      </p:sp>
      <p:sp>
        <p:nvSpPr>
          <p:cNvPr id="1734" name="Rectangle 66"/>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6" name="正方形/長方形 12"/>
          <p:cNvSpPr/>
          <p:nvPr/>
        </p:nvSpPr>
        <p:spPr>
          <a:xfrm>
            <a:off x="108536" y="1084321"/>
            <a:ext cx="8712285" cy="523220"/>
          </a:xfrm>
          <a:prstGeom prst="rect">
            <a:avLst/>
          </a:prstGeom>
        </p:spPr>
        <p:txBody>
          <a:bodyPr wrap="square">
            <a:spAutoFit/>
          </a:bodyPr>
          <a:lstStyle/>
          <a:p>
            <a:pPr lvl="0">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次期システム更新等の際に、データ移行が可能となるなど相互運用性を考慮した機能・提案内容を記載してください。</a:t>
            </a:r>
            <a:endParaRPr lang="en-US" altLang="ja-JP" sz="1400" i="1" dirty="0">
              <a:solidFill>
                <a:srgbClr val="FF0000"/>
              </a:solidFill>
              <a:latin typeface="BIZ UD明朝 Medium" panose="02020500000000000000" pitchFamily="17" charset="-128"/>
              <a:ea typeface="BIZ UD明朝 Medium" panose="02020500000000000000" pitchFamily="17" charset="-128"/>
            </a:endParaRPr>
          </a:p>
        </p:txBody>
      </p:sp>
      <p:sp>
        <p:nvSpPr>
          <p:cNvPr id="2" name="スライド番号プレースホルダー 1">
            <a:extLst>
              <a:ext uri="{FF2B5EF4-FFF2-40B4-BE49-F238E27FC236}">
                <a16:creationId xmlns:a16="http://schemas.microsoft.com/office/drawing/2014/main" id="{C7B5DDAC-5A9F-4722-9131-589D02082AEB}"/>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12</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2519655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821D8-DEB0-1547-6791-5C7B3813449F}"/>
            </a:ext>
          </a:extLst>
        </p:cNvPr>
        <p:cNvGrpSpPr/>
        <p:nvPr/>
      </p:nvGrpSpPr>
      <p:grpSpPr>
        <a:xfrm>
          <a:off x="0" y="0"/>
          <a:ext cx="0" cy="0"/>
          <a:chOff x="0" y="0"/>
          <a:chExt cx="0" cy="0"/>
        </a:xfrm>
      </p:grpSpPr>
      <p:sp>
        <p:nvSpPr>
          <p:cNvPr id="1731" name="正方形/長方形 4">
            <a:extLst>
              <a:ext uri="{FF2B5EF4-FFF2-40B4-BE49-F238E27FC236}">
                <a16:creationId xmlns:a16="http://schemas.microsoft.com/office/drawing/2014/main" id="{1AF786CC-12AD-1F0D-B0EE-2C9DD9D36AED}"/>
              </a:ext>
            </a:extLst>
          </p:cNvPr>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kern="0" dirty="0">
                <a:solidFill>
                  <a:prstClr val="white"/>
                </a:solidFill>
                <a:latin typeface="BIZ UD明朝 Medium" panose="02020500000000000000" pitchFamily="17" charset="-128"/>
                <a:ea typeface="BIZ UD明朝 Medium" panose="02020500000000000000" pitchFamily="17" charset="-128"/>
              </a:rPr>
              <a:t>付加提案</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p>
        </p:txBody>
      </p:sp>
      <p:sp>
        <p:nvSpPr>
          <p:cNvPr id="1734" name="Rectangle 66">
            <a:extLst>
              <a:ext uri="{FF2B5EF4-FFF2-40B4-BE49-F238E27FC236}">
                <a16:creationId xmlns:a16="http://schemas.microsoft.com/office/drawing/2014/main" id="{5C1CF60B-8C93-8B5D-A00D-E2347FA5916E}"/>
              </a:ext>
            </a:extLst>
          </p:cNvPr>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6" name="正方形/長方形 12">
            <a:extLst>
              <a:ext uri="{FF2B5EF4-FFF2-40B4-BE49-F238E27FC236}">
                <a16:creationId xmlns:a16="http://schemas.microsoft.com/office/drawing/2014/main" id="{1163AE20-47F9-557A-6EB9-24A3CB4C1E8D}"/>
              </a:ext>
            </a:extLst>
          </p:cNvPr>
          <p:cNvSpPr/>
          <p:nvPr/>
        </p:nvSpPr>
        <p:spPr>
          <a:xfrm>
            <a:off x="108536" y="1084321"/>
            <a:ext cx="8712285" cy="523220"/>
          </a:xfrm>
          <a:prstGeom prst="rect">
            <a:avLst/>
          </a:prstGeom>
        </p:spPr>
        <p:txBody>
          <a:bodyPr wrap="square">
            <a:spAutoFit/>
          </a:bodyPr>
          <a:lstStyle/>
          <a:p>
            <a:pPr lvl="0">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利用状況等のデータの利活用が行われる仕組み及び当該データを利活用した加古川市スマートシティ構想の実現に資する提案を記載してください。</a:t>
            </a:r>
            <a:endParaRPr lang="en-US" altLang="ja-JP" sz="1400" i="1" dirty="0">
              <a:solidFill>
                <a:srgbClr val="FF0000"/>
              </a:solidFill>
              <a:latin typeface="BIZ UD明朝 Medium" panose="02020500000000000000" pitchFamily="17" charset="-128"/>
              <a:ea typeface="BIZ UD明朝 Medium" panose="02020500000000000000" pitchFamily="17" charset="-128"/>
            </a:endParaRPr>
          </a:p>
        </p:txBody>
      </p:sp>
      <p:sp>
        <p:nvSpPr>
          <p:cNvPr id="2" name="スライド番号プレースホルダー 1">
            <a:extLst>
              <a:ext uri="{FF2B5EF4-FFF2-40B4-BE49-F238E27FC236}">
                <a16:creationId xmlns:a16="http://schemas.microsoft.com/office/drawing/2014/main" id="{83B6BD45-4B2A-8C7C-BA8A-5A939645876C}"/>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13</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134750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 name="正方形/長方形 4"/>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スケジュール（１</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　</a:t>
            </a:r>
            <a:r>
              <a:rPr lang="ja-JP" altLang="ja-JP" b="1" u="sng" dirty="0">
                <a:solidFill>
                  <a:schemeClr val="bg1"/>
                </a:solidFill>
                <a:latin typeface="BIZ UD明朝 Medium" panose="02020500000000000000" pitchFamily="17" charset="-128"/>
                <a:ea typeface="BIZ UD明朝 Medium" panose="02020500000000000000" pitchFamily="17" charset="-128"/>
              </a:rPr>
              <a:t>　　</a:t>
            </a:r>
            <a:endPar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endParaRPr>
          </a:p>
        </p:txBody>
      </p:sp>
      <p:sp>
        <p:nvSpPr>
          <p:cNvPr id="1734" name="Rectangle 66"/>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5" name="Text Box 4"/>
          <p:cNvSpPr txBox="1">
            <a:spLocks noChangeArrowheads="1"/>
          </p:cNvSpPr>
          <p:nvPr/>
        </p:nvSpPr>
        <p:spPr>
          <a:xfrm>
            <a:off x="0" y="592835"/>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1600" b="1" dirty="0">
                <a:solidFill>
                  <a:srgbClr val="000000"/>
                </a:solidFill>
                <a:latin typeface="BIZ UD明朝 Medium" panose="02020500000000000000" pitchFamily="17" charset="-128"/>
                <a:ea typeface="BIZ UD明朝 Medium" panose="02020500000000000000" pitchFamily="17" charset="-128"/>
              </a:rPr>
              <a:t>導入</a:t>
            </a:r>
            <a:r>
              <a:rPr kumimoji="1" lang="ja-JP" altLang="en-US" sz="1600" b="1" i="0" u="none" strike="noStrike" kern="1200" cap="none" spc="0" normalizeH="0" baseline="0" noProof="0" dirty="0">
                <a:ln>
                  <a:noFill/>
                </a:ln>
                <a:solidFill>
                  <a:srgbClr val="000000"/>
                </a:solidFill>
                <a:effectLst/>
                <a:uLnTx/>
                <a:uFillTx/>
                <a:latin typeface="BIZ UD明朝 Medium" panose="02020500000000000000" pitchFamily="17" charset="-128"/>
                <a:ea typeface="BIZ UD明朝 Medium" panose="02020500000000000000" pitchFamily="17" charset="-128"/>
              </a:rPr>
              <a:t>スケジュール（全体スケジュール）</a:t>
            </a:r>
          </a:p>
        </p:txBody>
      </p:sp>
      <p:sp>
        <p:nvSpPr>
          <p:cNvPr id="1736" name="正方形/長方形 1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各実施項目の手順が分かるように整理し記入してください。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（例）</a:t>
            </a:r>
          </a:p>
        </p:txBody>
      </p:sp>
      <p:graphicFrame>
        <p:nvGraphicFramePr>
          <p:cNvPr id="1737" name="表 13"/>
          <p:cNvGraphicFramePr>
            <a:graphicFrameLocks noGrp="1"/>
          </p:cNvGraphicFramePr>
          <p:nvPr>
            <p:extLst>
              <p:ext uri="{D42A27DB-BD31-4B8C-83A1-F6EECF244321}">
                <p14:modId xmlns:p14="http://schemas.microsoft.com/office/powerpoint/2010/main" val="230783042"/>
              </p:ext>
            </p:extLst>
          </p:nvPr>
        </p:nvGraphicFramePr>
        <p:xfrm>
          <a:off x="323528" y="1625433"/>
          <a:ext cx="8366837" cy="4955928"/>
        </p:xfrm>
        <a:graphic>
          <a:graphicData uri="http://schemas.openxmlformats.org/drawingml/2006/table">
            <a:tbl>
              <a:tblPr firstRow="1" bandRow="1"/>
              <a:tblGrid>
                <a:gridCol w="1764497">
                  <a:extLst>
                    <a:ext uri="{9D8B030D-6E8A-4147-A177-3AD203B41FA5}">
                      <a16:colId xmlns:a16="http://schemas.microsoft.com/office/drawing/2014/main" val="20000"/>
                    </a:ext>
                  </a:extLst>
                </a:gridCol>
                <a:gridCol w="660234">
                  <a:extLst>
                    <a:ext uri="{9D8B030D-6E8A-4147-A177-3AD203B41FA5}">
                      <a16:colId xmlns:a16="http://schemas.microsoft.com/office/drawing/2014/main" val="20001"/>
                    </a:ext>
                  </a:extLst>
                </a:gridCol>
                <a:gridCol w="660234">
                  <a:extLst>
                    <a:ext uri="{9D8B030D-6E8A-4147-A177-3AD203B41FA5}">
                      <a16:colId xmlns:a16="http://schemas.microsoft.com/office/drawing/2014/main" val="20002"/>
                    </a:ext>
                  </a:extLst>
                </a:gridCol>
                <a:gridCol w="660234">
                  <a:extLst>
                    <a:ext uri="{9D8B030D-6E8A-4147-A177-3AD203B41FA5}">
                      <a16:colId xmlns:a16="http://schemas.microsoft.com/office/drawing/2014/main" val="20003"/>
                    </a:ext>
                  </a:extLst>
                </a:gridCol>
                <a:gridCol w="660234">
                  <a:extLst>
                    <a:ext uri="{9D8B030D-6E8A-4147-A177-3AD203B41FA5}">
                      <a16:colId xmlns:a16="http://schemas.microsoft.com/office/drawing/2014/main" val="20004"/>
                    </a:ext>
                  </a:extLst>
                </a:gridCol>
                <a:gridCol w="660234">
                  <a:extLst>
                    <a:ext uri="{9D8B030D-6E8A-4147-A177-3AD203B41FA5}">
                      <a16:colId xmlns:a16="http://schemas.microsoft.com/office/drawing/2014/main" val="20005"/>
                    </a:ext>
                  </a:extLst>
                </a:gridCol>
                <a:gridCol w="660234">
                  <a:extLst>
                    <a:ext uri="{9D8B030D-6E8A-4147-A177-3AD203B41FA5}">
                      <a16:colId xmlns:a16="http://schemas.microsoft.com/office/drawing/2014/main" val="20006"/>
                    </a:ext>
                  </a:extLst>
                </a:gridCol>
                <a:gridCol w="660234">
                  <a:extLst>
                    <a:ext uri="{9D8B030D-6E8A-4147-A177-3AD203B41FA5}">
                      <a16:colId xmlns:a16="http://schemas.microsoft.com/office/drawing/2014/main" val="20007"/>
                    </a:ext>
                  </a:extLst>
                </a:gridCol>
                <a:gridCol w="660234">
                  <a:extLst>
                    <a:ext uri="{9D8B030D-6E8A-4147-A177-3AD203B41FA5}">
                      <a16:colId xmlns:a16="http://schemas.microsoft.com/office/drawing/2014/main" val="20008"/>
                    </a:ext>
                  </a:extLst>
                </a:gridCol>
                <a:gridCol w="660234">
                  <a:extLst>
                    <a:ext uri="{9D8B030D-6E8A-4147-A177-3AD203B41FA5}">
                      <a16:colId xmlns:a16="http://schemas.microsoft.com/office/drawing/2014/main" val="20009"/>
                    </a:ext>
                  </a:extLst>
                </a:gridCol>
                <a:gridCol w="660234">
                  <a:extLst>
                    <a:ext uri="{9D8B030D-6E8A-4147-A177-3AD203B41FA5}">
                      <a16:colId xmlns:a16="http://schemas.microsoft.com/office/drawing/2014/main" val="20010"/>
                    </a:ext>
                  </a:extLst>
                </a:gridCol>
              </a:tblGrid>
              <a:tr h="20010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BIZ UD明朝 Medium" panose="02020500000000000000" pitchFamily="17" charset="-128"/>
                          <a:ea typeface="BIZ UD明朝 Medium" panose="02020500000000000000" pitchFamily="17" charset="-128"/>
                        </a:rPr>
                        <a:t>2025</a:t>
                      </a:r>
                      <a:r>
                        <a:rPr kumimoji="1" lang="ja-JP" altLang="en-US" sz="800" dirty="0">
                          <a:latin typeface="BIZ UD明朝 Medium" panose="02020500000000000000" pitchFamily="17" charset="-128"/>
                          <a:ea typeface="BIZ UD明朝 Medium" panose="02020500000000000000" pitchFamily="17" charset="-128"/>
                        </a:rPr>
                        <a:t>年</a:t>
                      </a:r>
                      <a:endParaRPr kumimoji="1" lang="en-US" altLang="ja-JP" sz="800" dirty="0">
                        <a:latin typeface="BIZ UD明朝 Medium" panose="02020500000000000000" pitchFamily="17" charset="-128"/>
                        <a:ea typeface="BIZ UD明朝 Medium" panose="02020500000000000000" pitchFamily="17" charset="-128"/>
                      </a:endParaRPr>
                    </a:p>
                    <a:p>
                      <a:pPr algn="ctr"/>
                      <a:r>
                        <a:rPr kumimoji="1" lang="ja-JP" altLang="en-US" sz="1100" dirty="0">
                          <a:latin typeface="BIZ UD明朝 Medium" panose="02020500000000000000" pitchFamily="17" charset="-128"/>
                          <a:ea typeface="BIZ UD明朝 Medium" panose="02020500000000000000" pitchFamily="17" charset="-128"/>
                        </a:rPr>
                        <a:t>６月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BIZ UD明朝 Medium" panose="02020500000000000000" pitchFamily="17" charset="-128"/>
                          <a:ea typeface="BIZ UD明朝 Medium" panose="02020500000000000000" pitchFamily="17" charset="-128"/>
                        </a:rPr>
                        <a:t>７月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BIZ UD明朝 Medium" panose="02020500000000000000" pitchFamily="17" charset="-128"/>
                          <a:ea typeface="BIZ UD明朝 Medium" panose="02020500000000000000" pitchFamily="17" charset="-128"/>
                        </a:rPr>
                        <a:t>８月</a:t>
                      </a:r>
                      <a:endParaRPr kumimoji="1" lang="en-US" altLang="ja-JP" sz="1100" dirty="0">
                        <a:latin typeface="BIZ UD明朝 Medium" panose="02020500000000000000" pitchFamily="17" charset="-128"/>
                        <a:ea typeface="BIZ UD明朝 Medium" panose="02020500000000000000" pitchFamily="17" charset="-128"/>
                      </a:endParaRP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BIZ UD明朝 Medium" panose="02020500000000000000" pitchFamily="17" charset="-128"/>
                          <a:ea typeface="BIZ UD明朝 Medium" panose="02020500000000000000" pitchFamily="17" charset="-128"/>
                        </a:rPr>
                        <a:t>９月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BIZ UD明朝 Medium" panose="02020500000000000000" pitchFamily="17" charset="-128"/>
                          <a:ea typeface="BIZ UD明朝 Medium" panose="02020500000000000000" pitchFamily="17" charset="-128"/>
                        </a:rPr>
                        <a:t>10</a:t>
                      </a:r>
                      <a:r>
                        <a:rPr kumimoji="1" lang="ja-JP" altLang="en-US" sz="1100" dirty="0">
                          <a:latin typeface="BIZ UD明朝 Medium" panose="02020500000000000000" pitchFamily="17" charset="-128"/>
                          <a:ea typeface="BIZ UD明朝 Medium" panose="02020500000000000000" pitchFamily="17"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BIZ UD明朝 Medium" panose="02020500000000000000" pitchFamily="17" charset="-128"/>
                          <a:ea typeface="BIZ UD明朝 Medium" panose="02020500000000000000" pitchFamily="17" charset="-128"/>
                        </a:rPr>
                        <a:t>11</a:t>
                      </a:r>
                      <a:r>
                        <a:rPr kumimoji="1" lang="ja-JP" altLang="en-US" sz="1100" dirty="0">
                          <a:latin typeface="BIZ UD明朝 Medium" panose="02020500000000000000" pitchFamily="17" charset="-128"/>
                          <a:ea typeface="BIZ UD明朝 Medium" panose="02020500000000000000" pitchFamily="17"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BIZ UD明朝 Medium" panose="02020500000000000000" pitchFamily="17" charset="-128"/>
                          <a:ea typeface="BIZ UD明朝 Medium" panose="02020500000000000000" pitchFamily="17" charset="-128"/>
                        </a:rPr>
                        <a:t>12</a:t>
                      </a:r>
                      <a:r>
                        <a:rPr kumimoji="1" lang="ja-JP" altLang="en-US" sz="1100" dirty="0">
                          <a:latin typeface="BIZ UD明朝 Medium" panose="02020500000000000000" pitchFamily="17" charset="-128"/>
                          <a:ea typeface="BIZ UD明朝 Medium" panose="02020500000000000000" pitchFamily="17"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BIZ UD明朝 Medium" panose="02020500000000000000" pitchFamily="17" charset="-128"/>
                          <a:ea typeface="BIZ UD明朝 Medium" panose="02020500000000000000" pitchFamily="17" charset="-128"/>
                        </a:rPr>
                        <a:t>2026</a:t>
                      </a:r>
                      <a:r>
                        <a:rPr kumimoji="1" lang="ja-JP" altLang="en-US" sz="800" dirty="0">
                          <a:latin typeface="BIZ UD明朝 Medium" panose="02020500000000000000" pitchFamily="17" charset="-128"/>
                          <a:ea typeface="BIZ UD明朝 Medium" panose="02020500000000000000" pitchFamily="17" charset="-128"/>
                        </a:rPr>
                        <a:t>年</a:t>
                      </a:r>
                    </a:p>
                    <a:p>
                      <a:pPr algn="ctr"/>
                      <a:r>
                        <a:rPr kumimoji="1" lang="en-US" altLang="ja-JP" sz="1100" dirty="0">
                          <a:latin typeface="BIZ UD明朝 Medium" panose="02020500000000000000" pitchFamily="17" charset="-128"/>
                          <a:ea typeface="BIZ UD明朝 Medium" panose="02020500000000000000" pitchFamily="17" charset="-128"/>
                        </a:rPr>
                        <a:t>1</a:t>
                      </a:r>
                      <a:r>
                        <a:rPr kumimoji="1" lang="ja-JP" altLang="en-US" sz="1100" dirty="0">
                          <a:latin typeface="BIZ UD明朝 Medium" panose="02020500000000000000" pitchFamily="17" charset="-128"/>
                          <a:ea typeface="BIZ UD明朝 Medium" panose="02020500000000000000" pitchFamily="17" charset="-128"/>
                        </a:rPr>
                        <a:t>月</a:t>
                      </a:r>
                      <a:endParaRPr kumimoji="1" lang="ja-JP" altLang="en-US" sz="800" dirty="0">
                        <a:latin typeface="BIZ UD明朝 Medium" panose="02020500000000000000" pitchFamily="17" charset="-128"/>
                        <a:ea typeface="BIZ UD明朝 Medium" panose="02020500000000000000" pitchFamily="17" charset="-128"/>
                      </a:endParaRP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BIZ UD明朝 Medium" panose="02020500000000000000" pitchFamily="17" charset="-128"/>
                          <a:ea typeface="BIZ UD明朝 Medium" panose="02020500000000000000" pitchFamily="17" charset="-128"/>
                        </a:rPr>
                        <a:t>２月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BIZ UD明朝 Medium" panose="02020500000000000000" pitchFamily="17" charset="-128"/>
                          <a:ea typeface="BIZ UD明朝 Medium" panose="02020500000000000000" pitchFamily="17" charset="-128"/>
                        </a:rPr>
                        <a:t>３月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6237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BIZ UD明朝 Medium" panose="02020500000000000000" pitchFamily="17" charset="-128"/>
                        <a:ea typeface="BIZ UD明朝 Medium" panose="02020500000000000000" pitchFamily="17"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BIZ UD明朝 Medium" panose="02020500000000000000" pitchFamily="17" charset="-128"/>
                        <a:ea typeface="BIZ UD明朝 Medium" panose="02020500000000000000" pitchFamily="17"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9567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BIZ UD明朝 Medium" panose="02020500000000000000" pitchFamily="17" charset="-128"/>
                        <a:ea typeface="BIZ UD明朝 Medium" panose="02020500000000000000" pitchFamily="17"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BIZ UD明朝 Medium" panose="02020500000000000000" pitchFamily="17" charset="-128"/>
                        <a:ea typeface="BIZ UD明朝 Medium" panose="02020500000000000000" pitchFamily="17"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BIZ UD明朝 Medium" panose="02020500000000000000" pitchFamily="17" charset="-128"/>
                        <a:ea typeface="BIZ UD明朝 Medium" panose="02020500000000000000" pitchFamily="17"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57606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100" dirty="0">
                        <a:latin typeface="BIZ UD明朝 Medium" panose="02020500000000000000" pitchFamily="17" charset="-128"/>
                        <a:ea typeface="BIZ UD明朝 Medium" panose="02020500000000000000" pitchFamily="17"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BIZ UD明朝 Medium" panose="02020500000000000000" pitchFamily="17" charset="-128"/>
                        <a:ea typeface="BIZ UD明朝 Medium" panose="02020500000000000000" pitchFamily="17"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2" name="スライド番号プレースホルダー 1">
            <a:extLst>
              <a:ext uri="{FF2B5EF4-FFF2-40B4-BE49-F238E27FC236}">
                <a16:creationId xmlns:a16="http://schemas.microsoft.com/office/drawing/2014/main" id="{C7B5DDAC-5A9F-4722-9131-589D02082AEB}"/>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2</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386752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EE7F0-C270-CBA4-E043-3902A8BDF1DB}"/>
            </a:ext>
          </a:extLst>
        </p:cNvPr>
        <p:cNvGrpSpPr/>
        <p:nvPr/>
      </p:nvGrpSpPr>
      <p:grpSpPr>
        <a:xfrm>
          <a:off x="0" y="0"/>
          <a:ext cx="0" cy="0"/>
          <a:chOff x="0" y="0"/>
          <a:chExt cx="0" cy="0"/>
        </a:xfrm>
      </p:grpSpPr>
      <p:sp>
        <p:nvSpPr>
          <p:cNvPr id="1731" name="正方形/長方形 4">
            <a:extLst>
              <a:ext uri="{FF2B5EF4-FFF2-40B4-BE49-F238E27FC236}">
                <a16:creationId xmlns:a16="http://schemas.microsoft.com/office/drawing/2014/main" id="{C68FDC73-84D7-EA49-7EAA-EAC645EAABC4}"/>
              </a:ext>
            </a:extLst>
          </p:cNvPr>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スケジュール（２</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kern="0" dirty="0">
                <a:solidFill>
                  <a:prstClr val="white"/>
                </a:solidFill>
                <a:latin typeface="BIZ UD明朝 Medium" panose="02020500000000000000" pitchFamily="17" charset="-128"/>
                <a:ea typeface="BIZ UD明朝 Medium" panose="02020500000000000000" pitchFamily="17" charset="-128"/>
              </a:rPr>
              <a:t>〇</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　</a:t>
            </a:r>
            <a:r>
              <a:rPr lang="ja-JP" altLang="ja-JP" b="1" u="sng" dirty="0">
                <a:solidFill>
                  <a:schemeClr val="bg1"/>
                </a:solidFill>
                <a:latin typeface="BIZ UD明朝 Medium" panose="02020500000000000000" pitchFamily="17" charset="-128"/>
                <a:ea typeface="BIZ UD明朝 Medium" panose="02020500000000000000" pitchFamily="17" charset="-128"/>
              </a:rPr>
              <a:t>　　</a:t>
            </a:r>
            <a:endPar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endParaRPr>
          </a:p>
        </p:txBody>
      </p:sp>
      <p:sp>
        <p:nvSpPr>
          <p:cNvPr id="1734" name="Rectangle 66">
            <a:extLst>
              <a:ext uri="{FF2B5EF4-FFF2-40B4-BE49-F238E27FC236}">
                <a16:creationId xmlns:a16="http://schemas.microsoft.com/office/drawing/2014/main" id="{01CCC3D1-62D3-F7F8-7285-95B7C8D7DFE3}"/>
              </a:ext>
            </a:extLst>
          </p:cNvPr>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5" name="Text Box 4">
            <a:extLst>
              <a:ext uri="{FF2B5EF4-FFF2-40B4-BE49-F238E27FC236}">
                <a16:creationId xmlns:a16="http://schemas.microsoft.com/office/drawing/2014/main" id="{CF6CEAB1-8C89-BE09-2229-817F0E72C7A5}"/>
              </a:ext>
            </a:extLst>
          </p:cNvPr>
          <p:cNvSpPr txBox="1">
            <a:spLocks noChangeArrowheads="1"/>
          </p:cNvSpPr>
          <p:nvPr/>
        </p:nvSpPr>
        <p:spPr>
          <a:xfrm>
            <a:off x="0" y="592835"/>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1600" b="1" dirty="0">
                <a:solidFill>
                  <a:srgbClr val="000000"/>
                </a:solidFill>
                <a:latin typeface="BIZ UD明朝 Medium" panose="02020500000000000000" pitchFamily="17" charset="-128"/>
                <a:ea typeface="BIZ UD明朝 Medium" panose="02020500000000000000" pitchFamily="17" charset="-128"/>
              </a:rPr>
              <a:t>導入</a:t>
            </a:r>
            <a:r>
              <a:rPr kumimoji="1" lang="ja-JP" altLang="en-US" sz="1600" b="1" i="0" u="none" strike="noStrike" kern="1200" cap="none" spc="0" normalizeH="0" baseline="0" noProof="0" dirty="0">
                <a:ln>
                  <a:noFill/>
                </a:ln>
                <a:solidFill>
                  <a:srgbClr val="000000"/>
                </a:solidFill>
                <a:effectLst/>
                <a:uLnTx/>
                <a:uFillTx/>
                <a:latin typeface="BIZ UD明朝 Medium" panose="02020500000000000000" pitchFamily="17" charset="-128"/>
                <a:ea typeface="BIZ UD明朝 Medium" panose="02020500000000000000" pitchFamily="17" charset="-128"/>
              </a:rPr>
              <a:t>スケジュール</a:t>
            </a:r>
            <a:r>
              <a:rPr lang="ja-JP" altLang="en-US" sz="1600" b="1" dirty="0">
                <a:solidFill>
                  <a:srgbClr val="000000"/>
                </a:solidFill>
                <a:latin typeface="BIZ UD明朝 Medium" panose="02020500000000000000" pitchFamily="17" charset="-128"/>
                <a:ea typeface="BIZ UD明朝 Medium" panose="02020500000000000000" pitchFamily="17" charset="-128"/>
              </a:rPr>
              <a:t>（データ移行に係るスケジュール）</a:t>
            </a:r>
            <a:endParaRPr kumimoji="1" lang="ja-JP" altLang="en-US" sz="1600" b="1" i="0" u="none" strike="noStrike" kern="1200" cap="none" spc="0" normalizeH="0" baseline="0" noProof="0" dirty="0">
              <a:ln>
                <a:noFill/>
              </a:ln>
              <a:solidFill>
                <a:srgbClr val="000000"/>
              </a:solidFill>
              <a:effectLst/>
              <a:uLnTx/>
              <a:uFillTx/>
              <a:latin typeface="BIZ UD明朝 Medium" panose="02020500000000000000" pitchFamily="17" charset="-128"/>
              <a:ea typeface="BIZ UD明朝 Medium" panose="02020500000000000000" pitchFamily="17" charset="-128"/>
            </a:endParaRPr>
          </a:p>
        </p:txBody>
      </p:sp>
      <p:sp>
        <p:nvSpPr>
          <p:cNvPr id="1736" name="正方形/長方形 12">
            <a:extLst>
              <a:ext uri="{FF2B5EF4-FFF2-40B4-BE49-F238E27FC236}">
                <a16:creationId xmlns:a16="http://schemas.microsoft.com/office/drawing/2014/main" id="{88E151CF-6347-AABE-FE9A-D137F2D4BAB6}"/>
              </a:ext>
            </a:extLst>
          </p:cNvPr>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各実施項目の手順が分かるように整理し記入してください。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（例）</a:t>
            </a:r>
          </a:p>
        </p:txBody>
      </p:sp>
      <p:graphicFrame>
        <p:nvGraphicFramePr>
          <p:cNvPr id="1737" name="表 13">
            <a:extLst>
              <a:ext uri="{FF2B5EF4-FFF2-40B4-BE49-F238E27FC236}">
                <a16:creationId xmlns:a16="http://schemas.microsoft.com/office/drawing/2014/main" id="{18B7C0AA-47D6-FFA6-FD3C-E7FE59BE9D78}"/>
              </a:ext>
            </a:extLst>
          </p:cNvPr>
          <p:cNvGraphicFramePr>
            <a:graphicFrameLocks noGrp="1"/>
          </p:cNvGraphicFramePr>
          <p:nvPr/>
        </p:nvGraphicFramePr>
        <p:xfrm>
          <a:off x="323528" y="1625433"/>
          <a:ext cx="8366837" cy="4955928"/>
        </p:xfrm>
        <a:graphic>
          <a:graphicData uri="http://schemas.openxmlformats.org/drawingml/2006/table">
            <a:tbl>
              <a:tblPr firstRow="1" bandRow="1"/>
              <a:tblGrid>
                <a:gridCol w="1764497">
                  <a:extLst>
                    <a:ext uri="{9D8B030D-6E8A-4147-A177-3AD203B41FA5}">
                      <a16:colId xmlns:a16="http://schemas.microsoft.com/office/drawing/2014/main" val="20000"/>
                    </a:ext>
                  </a:extLst>
                </a:gridCol>
                <a:gridCol w="660234">
                  <a:extLst>
                    <a:ext uri="{9D8B030D-6E8A-4147-A177-3AD203B41FA5}">
                      <a16:colId xmlns:a16="http://schemas.microsoft.com/office/drawing/2014/main" val="20001"/>
                    </a:ext>
                  </a:extLst>
                </a:gridCol>
                <a:gridCol w="660234">
                  <a:extLst>
                    <a:ext uri="{9D8B030D-6E8A-4147-A177-3AD203B41FA5}">
                      <a16:colId xmlns:a16="http://schemas.microsoft.com/office/drawing/2014/main" val="20002"/>
                    </a:ext>
                  </a:extLst>
                </a:gridCol>
                <a:gridCol w="660234">
                  <a:extLst>
                    <a:ext uri="{9D8B030D-6E8A-4147-A177-3AD203B41FA5}">
                      <a16:colId xmlns:a16="http://schemas.microsoft.com/office/drawing/2014/main" val="20003"/>
                    </a:ext>
                  </a:extLst>
                </a:gridCol>
                <a:gridCol w="660234">
                  <a:extLst>
                    <a:ext uri="{9D8B030D-6E8A-4147-A177-3AD203B41FA5}">
                      <a16:colId xmlns:a16="http://schemas.microsoft.com/office/drawing/2014/main" val="20004"/>
                    </a:ext>
                  </a:extLst>
                </a:gridCol>
                <a:gridCol w="660234">
                  <a:extLst>
                    <a:ext uri="{9D8B030D-6E8A-4147-A177-3AD203B41FA5}">
                      <a16:colId xmlns:a16="http://schemas.microsoft.com/office/drawing/2014/main" val="20005"/>
                    </a:ext>
                  </a:extLst>
                </a:gridCol>
                <a:gridCol w="660234">
                  <a:extLst>
                    <a:ext uri="{9D8B030D-6E8A-4147-A177-3AD203B41FA5}">
                      <a16:colId xmlns:a16="http://schemas.microsoft.com/office/drawing/2014/main" val="20006"/>
                    </a:ext>
                  </a:extLst>
                </a:gridCol>
                <a:gridCol w="660234">
                  <a:extLst>
                    <a:ext uri="{9D8B030D-6E8A-4147-A177-3AD203B41FA5}">
                      <a16:colId xmlns:a16="http://schemas.microsoft.com/office/drawing/2014/main" val="20007"/>
                    </a:ext>
                  </a:extLst>
                </a:gridCol>
                <a:gridCol w="660234">
                  <a:extLst>
                    <a:ext uri="{9D8B030D-6E8A-4147-A177-3AD203B41FA5}">
                      <a16:colId xmlns:a16="http://schemas.microsoft.com/office/drawing/2014/main" val="20008"/>
                    </a:ext>
                  </a:extLst>
                </a:gridCol>
                <a:gridCol w="660234">
                  <a:extLst>
                    <a:ext uri="{9D8B030D-6E8A-4147-A177-3AD203B41FA5}">
                      <a16:colId xmlns:a16="http://schemas.microsoft.com/office/drawing/2014/main" val="20009"/>
                    </a:ext>
                  </a:extLst>
                </a:gridCol>
                <a:gridCol w="660234">
                  <a:extLst>
                    <a:ext uri="{9D8B030D-6E8A-4147-A177-3AD203B41FA5}">
                      <a16:colId xmlns:a16="http://schemas.microsoft.com/office/drawing/2014/main" val="20010"/>
                    </a:ext>
                  </a:extLst>
                </a:gridCol>
              </a:tblGrid>
              <a:tr h="20010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n-ea"/>
                          <a:ea typeface="+mn-ea"/>
                        </a:rPr>
                        <a:t>2025</a:t>
                      </a:r>
                      <a:r>
                        <a:rPr kumimoji="1" lang="ja-JP" altLang="en-US" sz="800" dirty="0">
                          <a:latin typeface="+mn-ea"/>
                          <a:ea typeface="+mn-ea"/>
                        </a:rPr>
                        <a:t>年</a:t>
                      </a:r>
                      <a:endParaRPr kumimoji="1" lang="en-US" altLang="ja-JP" sz="800" dirty="0">
                        <a:latin typeface="+mn-ea"/>
                        <a:ea typeface="+mn-ea"/>
                      </a:endParaRPr>
                    </a:p>
                    <a:p>
                      <a:pPr algn="ctr"/>
                      <a:r>
                        <a:rPr kumimoji="1" lang="ja-JP" altLang="en-US" sz="1100" dirty="0">
                          <a:latin typeface="+mn-ea"/>
                          <a:ea typeface="+mn-ea"/>
                        </a:rPr>
                        <a:t>６月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mn-ea"/>
                          <a:ea typeface="+mn-ea"/>
                        </a:rPr>
                        <a:t>７月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mn-ea"/>
                          <a:ea typeface="+mn-ea"/>
                        </a:rPr>
                        <a:t>８月</a:t>
                      </a:r>
                      <a:endParaRPr kumimoji="1" lang="en-US" altLang="ja-JP" sz="1100" dirty="0">
                        <a:latin typeface="+mn-ea"/>
                        <a:ea typeface="+mn-ea"/>
                      </a:endParaRP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mn-ea"/>
                          <a:ea typeface="+mn-ea"/>
                        </a:rPr>
                        <a:t>９月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n-ea"/>
                          <a:ea typeface="+mn-ea"/>
                        </a:rPr>
                        <a:t>10</a:t>
                      </a:r>
                      <a:r>
                        <a:rPr kumimoji="1" lang="ja-JP" altLang="en-US" sz="1100" dirty="0">
                          <a:latin typeface="+mn-ea"/>
                          <a:ea typeface="+mn-ea"/>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n-ea"/>
                          <a:ea typeface="+mn-ea"/>
                        </a:rPr>
                        <a:t>11</a:t>
                      </a:r>
                      <a:r>
                        <a:rPr kumimoji="1" lang="ja-JP" altLang="en-US" sz="1100" dirty="0">
                          <a:latin typeface="+mn-ea"/>
                          <a:ea typeface="+mn-ea"/>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n-ea"/>
                          <a:ea typeface="+mn-ea"/>
                        </a:rPr>
                        <a:t>12</a:t>
                      </a:r>
                      <a:r>
                        <a:rPr kumimoji="1" lang="ja-JP" altLang="en-US" sz="1100" dirty="0">
                          <a:latin typeface="+mn-ea"/>
                          <a:ea typeface="+mn-ea"/>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n-ea"/>
                          <a:ea typeface="+mn-ea"/>
                        </a:rPr>
                        <a:t>2026</a:t>
                      </a:r>
                      <a:r>
                        <a:rPr kumimoji="1" lang="ja-JP" altLang="en-US" sz="800" dirty="0">
                          <a:latin typeface="+mn-ea"/>
                          <a:ea typeface="+mn-ea"/>
                        </a:rPr>
                        <a:t>年</a:t>
                      </a:r>
                    </a:p>
                    <a:p>
                      <a:pPr algn="ctr"/>
                      <a:r>
                        <a:rPr kumimoji="1" lang="en-US" altLang="ja-JP" sz="1100" dirty="0">
                          <a:latin typeface="+mn-ea"/>
                          <a:ea typeface="+mn-ea"/>
                        </a:rPr>
                        <a:t>1</a:t>
                      </a:r>
                      <a:r>
                        <a:rPr kumimoji="1" lang="ja-JP" altLang="en-US" sz="1100" dirty="0">
                          <a:latin typeface="+mn-ea"/>
                          <a:ea typeface="+mn-ea"/>
                        </a:rPr>
                        <a:t>月</a:t>
                      </a:r>
                      <a:endParaRPr kumimoji="1" lang="ja-JP" altLang="en-US" sz="800" dirty="0">
                        <a:latin typeface="+mn-ea"/>
                        <a:ea typeface="+mn-ea"/>
                      </a:endParaRP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mn-ea"/>
                          <a:ea typeface="+mn-ea"/>
                        </a:rPr>
                        <a:t>２月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dirty="0">
                          <a:latin typeface="+mn-ea"/>
                          <a:ea typeface="+mn-ea"/>
                        </a:rPr>
                        <a:t>３月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6237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n-ea"/>
                        <a:ea typeface="+mn-ea"/>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n-ea"/>
                        <a:ea typeface="+mn-ea"/>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n-ea"/>
                        <a:ea typeface="+mn-ea"/>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9567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n-ea"/>
                        <a:ea typeface="+mn-ea"/>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n-ea"/>
                        <a:ea typeface="+mn-ea"/>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n-ea"/>
                        <a:ea typeface="+mn-ea"/>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57606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100" dirty="0">
                        <a:latin typeface="+mn-ea"/>
                        <a:ea typeface="+mn-ea"/>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n-ea"/>
                        <a:ea typeface="+mn-ea"/>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2" name="スライド番号プレースホルダー 1">
            <a:extLst>
              <a:ext uri="{FF2B5EF4-FFF2-40B4-BE49-F238E27FC236}">
                <a16:creationId xmlns:a16="http://schemas.microsoft.com/office/drawing/2014/main" id="{BE92C01D-0198-61C1-6CBF-B5F91DF0BD6E}"/>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3</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1705729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 name="正方形/長方形 4"/>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スケジュール</a:t>
            </a:r>
            <a:r>
              <a:rPr kumimoji="0" lang="ja-JP" altLang="en-US" b="1" kern="0" dirty="0">
                <a:solidFill>
                  <a:prstClr val="white"/>
                </a:solidFill>
                <a:latin typeface="BIZ UD明朝 Medium" panose="02020500000000000000" pitchFamily="17" charset="-128"/>
                <a:ea typeface="BIZ UD明朝 Medium" panose="02020500000000000000" pitchFamily="17" charset="-128"/>
              </a:rPr>
              <a:t>（３</a:t>
            </a:r>
            <a:r>
              <a:rPr kumimoji="0" lang="en-US" altLang="ja-JP" b="1" kern="0" dirty="0">
                <a:solidFill>
                  <a:prstClr val="white"/>
                </a:solidFill>
                <a:latin typeface="BIZ UD明朝 Medium" panose="02020500000000000000" pitchFamily="17" charset="-128"/>
                <a:ea typeface="BIZ UD明朝 Medium" panose="02020500000000000000" pitchFamily="17" charset="-128"/>
              </a:rPr>
              <a:t>/</a:t>
            </a:r>
            <a:r>
              <a:rPr kumimoji="0" lang="ja-JP" altLang="en-US" b="1" kern="0" dirty="0">
                <a:solidFill>
                  <a:prstClr val="white"/>
                </a:solidFill>
                <a:latin typeface="BIZ UD明朝 Medium" panose="02020500000000000000" pitchFamily="17" charset="-128"/>
                <a:ea typeface="BIZ UD明朝 Medium" panose="02020500000000000000" pitchFamily="17" charset="-128"/>
              </a:rPr>
              <a:t>〇）</a:t>
            </a:r>
            <a:endPar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endParaRPr>
          </a:p>
        </p:txBody>
      </p:sp>
      <p:sp>
        <p:nvSpPr>
          <p:cNvPr id="1734" name="Rectangle 66"/>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5" name="Text Box 4"/>
          <p:cNvSpPr txBox="1">
            <a:spLocks noChangeArrowheads="1"/>
          </p:cNvSpPr>
          <p:nvPr/>
        </p:nvSpPr>
        <p:spPr>
          <a:xfrm>
            <a:off x="0" y="592835"/>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1600" b="1" dirty="0">
                <a:solidFill>
                  <a:srgbClr val="000000"/>
                </a:solidFill>
                <a:latin typeface="BIZ UD明朝 Medium" panose="02020500000000000000" pitchFamily="17" charset="-128"/>
                <a:ea typeface="BIZ UD明朝 Medium" panose="02020500000000000000" pitchFamily="17" charset="-128"/>
              </a:rPr>
              <a:t>導入</a:t>
            </a:r>
            <a:r>
              <a:rPr kumimoji="1" lang="ja-JP" altLang="en-US" sz="1600" b="1" i="0" u="none" strike="noStrike" kern="1200" cap="none" spc="0" normalizeH="0" baseline="0" noProof="0" dirty="0">
                <a:ln>
                  <a:noFill/>
                </a:ln>
                <a:solidFill>
                  <a:srgbClr val="000000"/>
                </a:solidFill>
                <a:effectLst/>
                <a:uLnTx/>
                <a:uFillTx/>
                <a:latin typeface="BIZ UD明朝 Medium" panose="02020500000000000000" pitchFamily="17" charset="-128"/>
                <a:ea typeface="BIZ UD明朝 Medium" panose="02020500000000000000" pitchFamily="17" charset="-128"/>
              </a:rPr>
              <a:t>スケジュール（作業例・作業工数）</a:t>
            </a:r>
          </a:p>
        </p:txBody>
      </p:sp>
      <p:sp>
        <p:nvSpPr>
          <p:cNvPr id="1736" name="正方形/長方形 1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具体的な作業例や作業工数などを記載してください。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p:txBody>
      </p:sp>
      <p:sp>
        <p:nvSpPr>
          <p:cNvPr id="2" name="スライド番号プレースホルダー 1">
            <a:extLst>
              <a:ext uri="{FF2B5EF4-FFF2-40B4-BE49-F238E27FC236}">
                <a16:creationId xmlns:a16="http://schemas.microsoft.com/office/drawing/2014/main" id="{C7B5DDAC-5A9F-4722-9131-589D02082AEB}"/>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4</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1812214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1A53C-DF98-56AB-8379-F52EF4EECDA6}"/>
            </a:ext>
          </a:extLst>
        </p:cNvPr>
        <p:cNvGrpSpPr/>
        <p:nvPr/>
      </p:nvGrpSpPr>
      <p:grpSpPr>
        <a:xfrm>
          <a:off x="0" y="0"/>
          <a:ext cx="0" cy="0"/>
          <a:chOff x="0" y="0"/>
          <a:chExt cx="0" cy="0"/>
        </a:xfrm>
      </p:grpSpPr>
      <p:sp>
        <p:nvSpPr>
          <p:cNvPr id="1731" name="正方形/長方形 4">
            <a:extLst>
              <a:ext uri="{FF2B5EF4-FFF2-40B4-BE49-F238E27FC236}">
                <a16:creationId xmlns:a16="http://schemas.microsoft.com/office/drawing/2014/main" id="{0576A164-D3DC-BB73-6F5C-105771F9E16E}"/>
              </a:ext>
            </a:extLst>
          </p:cNvPr>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業務目的の達成度（１</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p>
        </p:txBody>
      </p:sp>
      <p:sp>
        <p:nvSpPr>
          <p:cNvPr id="1734" name="Rectangle 66">
            <a:extLst>
              <a:ext uri="{FF2B5EF4-FFF2-40B4-BE49-F238E27FC236}">
                <a16:creationId xmlns:a16="http://schemas.microsoft.com/office/drawing/2014/main" id="{4EE08C74-83E7-4110-6B19-44644D662365}"/>
              </a:ext>
            </a:extLst>
          </p:cNvPr>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5" name="Text Box 4">
            <a:extLst>
              <a:ext uri="{FF2B5EF4-FFF2-40B4-BE49-F238E27FC236}">
                <a16:creationId xmlns:a16="http://schemas.microsoft.com/office/drawing/2014/main" id="{CFB3D37B-5096-60E2-98A5-60947B1C130A}"/>
              </a:ext>
            </a:extLst>
          </p:cNvPr>
          <p:cNvSpPr txBox="1">
            <a:spLocks noChangeArrowheads="1"/>
          </p:cNvSpPr>
          <p:nvPr/>
        </p:nvSpPr>
        <p:spPr>
          <a:xfrm>
            <a:off x="0" y="592835"/>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1600" b="1" dirty="0">
                <a:solidFill>
                  <a:srgbClr val="000000"/>
                </a:solidFill>
                <a:latin typeface="BIZ UD明朝 Medium" panose="02020500000000000000" pitchFamily="17" charset="-128"/>
                <a:ea typeface="BIZ UD明朝 Medium" panose="02020500000000000000" pitchFamily="17" charset="-128"/>
              </a:rPr>
              <a:t>提案内容</a:t>
            </a:r>
          </a:p>
        </p:txBody>
      </p:sp>
      <p:sp>
        <p:nvSpPr>
          <p:cNvPr id="1736" name="正方形/長方形 12">
            <a:extLst>
              <a:ext uri="{FF2B5EF4-FFF2-40B4-BE49-F238E27FC236}">
                <a16:creationId xmlns:a16="http://schemas.microsoft.com/office/drawing/2014/main" id="{9558F046-7BBE-1CE8-DF87-ABFC88AF27A1}"/>
              </a:ext>
            </a:extLst>
          </p:cNvPr>
          <p:cNvSpPr/>
          <p:nvPr/>
        </p:nvSpPr>
        <p:spPr>
          <a:xfrm>
            <a:off x="178208" y="1084321"/>
            <a:ext cx="8712285" cy="954107"/>
          </a:xfrm>
          <a:prstGeom prst="rect">
            <a:avLst/>
          </a:prstGeom>
        </p:spPr>
        <p:txBody>
          <a:bodyPr wrap="square" lIns="0" r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公共施設等の利用者の利便性向上及びさらなる利用促進を図ることができる提案内容を記載してください。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施設管理者の管理業務及び情報共有の効率化を図ることができる提案内容を記載してください。</a:t>
            </a:r>
            <a:endPar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a:p>
            <a:pPr>
              <a:defRPr/>
            </a:pPr>
            <a:r>
              <a:rPr lang="ja-JP" altLang="en-US" sz="1400" i="1" dirty="0">
                <a:solidFill>
                  <a:srgbClr val="FF0000"/>
                </a:solidFill>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システムを使用した業務フローを示して説明してください。）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p:txBody>
      </p:sp>
      <p:sp>
        <p:nvSpPr>
          <p:cNvPr id="2" name="スライド番号プレースホルダー 1">
            <a:extLst>
              <a:ext uri="{FF2B5EF4-FFF2-40B4-BE49-F238E27FC236}">
                <a16:creationId xmlns:a16="http://schemas.microsoft.com/office/drawing/2014/main" id="{36F29A73-186B-6965-D054-210EAED33B86}"/>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5</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3277776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A068B7-6B91-A334-A477-173728ADB43C}"/>
            </a:ext>
          </a:extLst>
        </p:cNvPr>
        <p:cNvGrpSpPr/>
        <p:nvPr/>
      </p:nvGrpSpPr>
      <p:grpSpPr>
        <a:xfrm>
          <a:off x="0" y="0"/>
          <a:ext cx="0" cy="0"/>
          <a:chOff x="0" y="0"/>
          <a:chExt cx="0" cy="0"/>
        </a:xfrm>
      </p:grpSpPr>
      <p:sp>
        <p:nvSpPr>
          <p:cNvPr id="1731" name="正方形/長方形 4">
            <a:extLst>
              <a:ext uri="{FF2B5EF4-FFF2-40B4-BE49-F238E27FC236}">
                <a16:creationId xmlns:a16="http://schemas.microsoft.com/office/drawing/2014/main" id="{76267D40-E87B-85C3-4AFF-609F4BB4DA4B}"/>
              </a:ext>
            </a:extLst>
          </p:cNvPr>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機能・性能（１</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p>
        </p:txBody>
      </p:sp>
      <p:sp>
        <p:nvSpPr>
          <p:cNvPr id="1734" name="Rectangle 66">
            <a:extLst>
              <a:ext uri="{FF2B5EF4-FFF2-40B4-BE49-F238E27FC236}">
                <a16:creationId xmlns:a16="http://schemas.microsoft.com/office/drawing/2014/main" id="{68E0DEBE-6358-51F1-E0D4-C4C97BC98D95}"/>
              </a:ext>
            </a:extLst>
          </p:cNvPr>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5" name="Text Box 4">
            <a:extLst>
              <a:ext uri="{FF2B5EF4-FFF2-40B4-BE49-F238E27FC236}">
                <a16:creationId xmlns:a16="http://schemas.microsoft.com/office/drawing/2014/main" id="{DD28DD04-F4C7-CE64-BF25-DC0885ACF92E}"/>
              </a:ext>
            </a:extLst>
          </p:cNvPr>
          <p:cNvSpPr txBox="1">
            <a:spLocks noChangeArrowheads="1"/>
          </p:cNvSpPr>
          <p:nvPr/>
        </p:nvSpPr>
        <p:spPr>
          <a:xfrm>
            <a:off x="0" y="592835"/>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1600" b="1" dirty="0">
                <a:solidFill>
                  <a:srgbClr val="000000"/>
                </a:solidFill>
                <a:latin typeface="BIZ UD明朝 Medium" panose="02020500000000000000" pitchFamily="17" charset="-128"/>
                <a:ea typeface="BIZ UD明朝 Medium" panose="02020500000000000000" pitchFamily="17" charset="-128"/>
              </a:rPr>
              <a:t>公共施設等予約システムの機能・性能</a:t>
            </a:r>
          </a:p>
        </p:txBody>
      </p:sp>
      <p:sp>
        <p:nvSpPr>
          <p:cNvPr id="1736" name="正方形/長方形 12">
            <a:extLst>
              <a:ext uri="{FF2B5EF4-FFF2-40B4-BE49-F238E27FC236}">
                <a16:creationId xmlns:a16="http://schemas.microsoft.com/office/drawing/2014/main" id="{F515B36F-3906-6179-087A-410695791109}"/>
              </a:ext>
            </a:extLst>
          </p:cNvPr>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公共施設等予約システムの機能・性能の概要を記載してください。詳細は機能要件一覧表に記載してください。</a:t>
            </a:r>
          </a:p>
        </p:txBody>
      </p:sp>
      <p:sp>
        <p:nvSpPr>
          <p:cNvPr id="2" name="スライド番号プレースホルダー 1">
            <a:extLst>
              <a:ext uri="{FF2B5EF4-FFF2-40B4-BE49-F238E27FC236}">
                <a16:creationId xmlns:a16="http://schemas.microsoft.com/office/drawing/2014/main" id="{6184EB0A-958C-3DAF-FF8D-E533FBC56F0A}"/>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6</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552783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41160-150C-1B67-E773-D5788C0D1477}"/>
            </a:ext>
          </a:extLst>
        </p:cNvPr>
        <p:cNvGrpSpPr/>
        <p:nvPr/>
      </p:nvGrpSpPr>
      <p:grpSpPr>
        <a:xfrm>
          <a:off x="0" y="0"/>
          <a:ext cx="0" cy="0"/>
          <a:chOff x="0" y="0"/>
          <a:chExt cx="0" cy="0"/>
        </a:xfrm>
      </p:grpSpPr>
      <p:sp>
        <p:nvSpPr>
          <p:cNvPr id="1731" name="正方形/長方形 4">
            <a:extLst>
              <a:ext uri="{FF2B5EF4-FFF2-40B4-BE49-F238E27FC236}">
                <a16:creationId xmlns:a16="http://schemas.microsoft.com/office/drawing/2014/main" id="{34CFB586-320E-4FC9-FBCB-DA9FFF9510E7}"/>
              </a:ext>
            </a:extLst>
          </p:cNvPr>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機能・性能（〇</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p>
        </p:txBody>
      </p:sp>
      <p:sp>
        <p:nvSpPr>
          <p:cNvPr id="1734" name="Rectangle 66">
            <a:extLst>
              <a:ext uri="{FF2B5EF4-FFF2-40B4-BE49-F238E27FC236}">
                <a16:creationId xmlns:a16="http://schemas.microsoft.com/office/drawing/2014/main" id="{1B9E0F14-1554-3101-2C99-C527D5579492}"/>
              </a:ext>
            </a:extLst>
          </p:cNvPr>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5" name="Text Box 4">
            <a:extLst>
              <a:ext uri="{FF2B5EF4-FFF2-40B4-BE49-F238E27FC236}">
                <a16:creationId xmlns:a16="http://schemas.microsoft.com/office/drawing/2014/main" id="{BB384724-9767-C9B2-2D6E-2DDE947EF998}"/>
              </a:ext>
            </a:extLst>
          </p:cNvPr>
          <p:cNvSpPr txBox="1">
            <a:spLocks noChangeArrowheads="1"/>
          </p:cNvSpPr>
          <p:nvPr/>
        </p:nvSpPr>
        <p:spPr>
          <a:xfrm>
            <a:off x="0" y="592835"/>
            <a:ext cx="7452320"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solidFill>
                  <a:srgbClr val="000000"/>
                </a:solidFill>
                <a:latin typeface="BIZ UD明朝 Medium" panose="02020500000000000000" pitchFamily="17" charset="-128"/>
                <a:ea typeface="BIZ UD明朝 Medium" panose="02020500000000000000" pitchFamily="17" charset="-128"/>
              </a:rPr>
              <a:t>連携可能なスマートロックシステムの機能・性能</a:t>
            </a:r>
          </a:p>
        </p:txBody>
      </p:sp>
      <p:sp>
        <p:nvSpPr>
          <p:cNvPr id="1736" name="正方形/長方形 12">
            <a:extLst>
              <a:ext uri="{FF2B5EF4-FFF2-40B4-BE49-F238E27FC236}">
                <a16:creationId xmlns:a16="http://schemas.microsoft.com/office/drawing/2014/main" id="{AEC8B414-01AF-E039-5E93-A9E0C1B8FFB7}"/>
              </a:ext>
            </a:extLst>
          </p:cNvPr>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連携可能なスマートロックシステムの機能を記載してください。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p:txBody>
      </p:sp>
      <p:sp>
        <p:nvSpPr>
          <p:cNvPr id="2" name="スライド番号プレースホルダー 1">
            <a:extLst>
              <a:ext uri="{FF2B5EF4-FFF2-40B4-BE49-F238E27FC236}">
                <a16:creationId xmlns:a16="http://schemas.microsoft.com/office/drawing/2014/main" id="{49F94350-B887-94DE-5120-39CE35F313AC}"/>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7</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700301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11B60-106A-423A-0B11-D496EF5D4AD6}"/>
            </a:ext>
          </a:extLst>
        </p:cNvPr>
        <p:cNvGrpSpPr/>
        <p:nvPr/>
      </p:nvGrpSpPr>
      <p:grpSpPr>
        <a:xfrm>
          <a:off x="0" y="0"/>
          <a:ext cx="0" cy="0"/>
          <a:chOff x="0" y="0"/>
          <a:chExt cx="0" cy="0"/>
        </a:xfrm>
      </p:grpSpPr>
      <p:sp>
        <p:nvSpPr>
          <p:cNvPr id="1731" name="正方形/長方形 4">
            <a:extLst>
              <a:ext uri="{FF2B5EF4-FFF2-40B4-BE49-F238E27FC236}">
                <a16:creationId xmlns:a16="http://schemas.microsoft.com/office/drawing/2014/main" id="{704E51F8-6AF6-E85B-B4DD-8EEFC1588D5A}"/>
              </a:ext>
            </a:extLst>
          </p:cNvPr>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機能・性能（〇</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p>
        </p:txBody>
      </p:sp>
      <p:sp>
        <p:nvSpPr>
          <p:cNvPr id="1734" name="Rectangle 66">
            <a:extLst>
              <a:ext uri="{FF2B5EF4-FFF2-40B4-BE49-F238E27FC236}">
                <a16:creationId xmlns:a16="http://schemas.microsoft.com/office/drawing/2014/main" id="{79261D9C-F5B6-B6CF-232F-7E6555CAF283}"/>
              </a:ext>
            </a:extLst>
          </p:cNvPr>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5" name="Text Box 4">
            <a:extLst>
              <a:ext uri="{FF2B5EF4-FFF2-40B4-BE49-F238E27FC236}">
                <a16:creationId xmlns:a16="http://schemas.microsoft.com/office/drawing/2014/main" id="{84B5F21C-0B7B-E259-5648-F191CE86017F}"/>
              </a:ext>
            </a:extLst>
          </p:cNvPr>
          <p:cNvSpPr txBox="1">
            <a:spLocks noChangeArrowheads="1"/>
          </p:cNvSpPr>
          <p:nvPr/>
        </p:nvSpPr>
        <p:spPr>
          <a:xfrm>
            <a:off x="0" y="592835"/>
            <a:ext cx="9144000" cy="338554"/>
          </a:xfrm>
          <a:prstGeom prst="rect">
            <a:avLst/>
          </a:prstGeom>
          <a:noFill/>
          <a:ln w="9525">
            <a:noFill/>
            <a:miter lim="800000"/>
            <a:headEnd/>
            <a:tailEnd/>
          </a:ln>
          <a:effectLst/>
        </p:spPr>
        <p:txBody>
          <a:bodyPr wrap="square">
            <a:spAutoFit/>
          </a:bodyPr>
          <a:lstStyle/>
          <a:p>
            <a:pPr marL="238125" marR="0" lvl="0" indent="-238125" defTabSz="914400" eaLnBrk="1" latinLnBrk="0" hangingPunct="1">
              <a:lnSpc>
                <a:spcPct val="100000"/>
              </a:lnSpc>
              <a:spcBef>
                <a:spcPct val="5000"/>
              </a:spcBef>
              <a:buClrTx/>
              <a:buSzTx/>
              <a:buFont typeface="Wingdings" pitchFamily="2" charset="2"/>
              <a:buChar char="n"/>
              <a:tabLst/>
              <a:defRPr/>
            </a:pPr>
            <a:r>
              <a:rPr lang="ja-JP" altLang="en-US" sz="1600" b="1" dirty="0">
                <a:solidFill>
                  <a:srgbClr val="000000"/>
                </a:solidFill>
                <a:latin typeface="BIZ UD明朝 Medium" panose="02020500000000000000" pitchFamily="17" charset="-128"/>
                <a:ea typeface="BIZ UD明朝 Medium" panose="02020500000000000000" pitchFamily="17" charset="-128"/>
              </a:rPr>
              <a:t>連携可能なオンライン決済システムの機能・性能</a:t>
            </a:r>
          </a:p>
        </p:txBody>
      </p:sp>
      <p:sp>
        <p:nvSpPr>
          <p:cNvPr id="1736" name="正方形/長方形 12">
            <a:extLst>
              <a:ext uri="{FF2B5EF4-FFF2-40B4-BE49-F238E27FC236}">
                <a16:creationId xmlns:a16="http://schemas.microsoft.com/office/drawing/2014/main" id="{8EAC1431-50B1-B57E-3B64-BB3578FCBBEC}"/>
              </a:ext>
            </a:extLst>
          </p:cNvPr>
          <p:cNvSpPr/>
          <p:nvPr/>
        </p:nvSpPr>
        <p:spPr>
          <a:xfrm>
            <a:off x="108536" y="1084321"/>
            <a:ext cx="8712285" cy="310854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連携可能なオンライン決済の事務フロー及び導入費・使用料・手数料並びにキャッシュレス決済ブランド等の種類を記載してください。</a:t>
            </a:r>
            <a:endPar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lang="ja-JP" altLang="en-US" sz="1400" i="1" dirty="0">
                <a:solidFill>
                  <a:srgbClr val="FF0000"/>
                </a:solidFill>
                <a:latin typeface="BIZ UD明朝 Medium" panose="02020500000000000000" pitchFamily="17" charset="-128"/>
                <a:ea typeface="BIZ UD明朝 Medium" panose="02020500000000000000" pitchFamily="17" charset="-128"/>
              </a:rPr>
              <a:t>オンライン決済システム構築及び運用に係る契約については、当該業務とは別契約となるため、令和７年度公共施設等予約システム構築・運用保守業務プロポーザル実施要領「３ 施行予定額」には当該契約に関する経費は含めませんが、具体的に記載してください。</a:t>
            </a:r>
            <a:endParaRPr lang="en-US" altLang="ja-JP" sz="1400" i="1" dirty="0">
              <a:solidFill>
                <a:srgbClr val="FF0000"/>
              </a:solidFill>
              <a:latin typeface="BIZ UD明朝 Medium" panose="02020500000000000000" pitchFamily="17" charset="-128"/>
              <a:ea typeface="BIZ UD明朝 Medium" panose="02020500000000000000"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lang="ja-JP" altLang="en-US" sz="1400" i="1" dirty="0">
                <a:solidFill>
                  <a:srgbClr val="FF0000"/>
                </a:solidFill>
                <a:latin typeface="BIZ UD明朝 Medium" panose="02020500000000000000" pitchFamily="17" charset="-128"/>
                <a:ea typeface="BIZ UD明朝 Medium" panose="02020500000000000000" pitchFamily="17" charset="-128"/>
              </a:rPr>
              <a:t>導入費・使用料・手数料については、以下の条件での金額を記載してください。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latin typeface="BIZ UD明朝 Medium" panose="02020500000000000000" pitchFamily="17" charset="-128"/>
                <a:ea typeface="BIZ UD明朝 Medium" panose="02020500000000000000" pitchFamily="17" charset="-128"/>
              </a:rPr>
              <a:t>　・想定期間：令和</a:t>
            </a:r>
            <a:r>
              <a:rPr lang="en-US" altLang="ja-JP" sz="1400" i="1" dirty="0">
                <a:solidFill>
                  <a:srgbClr val="FF0000"/>
                </a:solidFill>
                <a:latin typeface="BIZ UD明朝 Medium" panose="02020500000000000000" pitchFamily="17" charset="-128"/>
                <a:ea typeface="BIZ UD明朝 Medium" panose="02020500000000000000" pitchFamily="17" charset="-128"/>
              </a:rPr>
              <a:t>8</a:t>
            </a:r>
            <a:r>
              <a:rPr lang="ja-JP" altLang="en-US" sz="1400" i="1" dirty="0">
                <a:solidFill>
                  <a:srgbClr val="FF0000"/>
                </a:solidFill>
                <a:latin typeface="BIZ UD明朝 Medium" panose="02020500000000000000" pitchFamily="17" charset="-128"/>
                <a:ea typeface="BIZ UD明朝 Medium" panose="02020500000000000000" pitchFamily="17" charset="-128"/>
              </a:rPr>
              <a:t>年</a:t>
            </a:r>
            <a:r>
              <a:rPr lang="en-US" altLang="ja-JP" sz="1400" i="1" dirty="0">
                <a:solidFill>
                  <a:srgbClr val="FF0000"/>
                </a:solidFill>
                <a:latin typeface="BIZ UD明朝 Medium" panose="02020500000000000000" pitchFamily="17" charset="-128"/>
                <a:ea typeface="BIZ UD明朝 Medium" panose="02020500000000000000" pitchFamily="17" charset="-128"/>
              </a:rPr>
              <a:t>4</a:t>
            </a:r>
            <a:r>
              <a:rPr lang="ja-JP" altLang="en-US" sz="1400" i="1" dirty="0">
                <a:solidFill>
                  <a:srgbClr val="FF0000"/>
                </a:solidFill>
                <a:latin typeface="BIZ UD明朝 Medium" panose="02020500000000000000" pitchFamily="17" charset="-128"/>
                <a:ea typeface="BIZ UD明朝 Medium" panose="02020500000000000000" pitchFamily="17" charset="-128"/>
              </a:rPr>
              <a:t>月</a:t>
            </a:r>
            <a:r>
              <a:rPr lang="en-US" altLang="ja-JP" sz="1400" i="1" dirty="0">
                <a:solidFill>
                  <a:srgbClr val="FF0000"/>
                </a:solidFill>
                <a:latin typeface="BIZ UD明朝 Medium" panose="02020500000000000000" pitchFamily="17" charset="-128"/>
                <a:ea typeface="BIZ UD明朝 Medium" panose="02020500000000000000" pitchFamily="17" charset="-128"/>
              </a:rPr>
              <a:t>1</a:t>
            </a:r>
            <a:r>
              <a:rPr lang="ja-JP" altLang="en-US" sz="1400" i="1" dirty="0">
                <a:solidFill>
                  <a:srgbClr val="FF0000"/>
                </a:solidFill>
                <a:latin typeface="BIZ UD明朝 Medium" panose="02020500000000000000" pitchFamily="17" charset="-128"/>
                <a:ea typeface="BIZ UD明朝 Medium" panose="02020500000000000000" pitchFamily="17" charset="-128"/>
              </a:rPr>
              <a:t>日～令和</a:t>
            </a:r>
            <a:r>
              <a:rPr lang="en-US" altLang="ja-JP" sz="1400" i="1" dirty="0">
                <a:solidFill>
                  <a:srgbClr val="FF0000"/>
                </a:solidFill>
                <a:latin typeface="BIZ UD明朝 Medium" panose="02020500000000000000" pitchFamily="17" charset="-128"/>
                <a:ea typeface="BIZ UD明朝 Medium" panose="02020500000000000000" pitchFamily="17" charset="-128"/>
              </a:rPr>
              <a:t>9</a:t>
            </a:r>
            <a:r>
              <a:rPr lang="ja-JP" altLang="en-US" sz="1400" i="1" dirty="0">
                <a:solidFill>
                  <a:srgbClr val="FF0000"/>
                </a:solidFill>
                <a:latin typeface="BIZ UD明朝 Medium" panose="02020500000000000000" pitchFamily="17" charset="-128"/>
                <a:ea typeface="BIZ UD明朝 Medium" panose="02020500000000000000" pitchFamily="17" charset="-128"/>
              </a:rPr>
              <a:t>年</a:t>
            </a:r>
            <a:r>
              <a:rPr lang="en-US" altLang="ja-JP" sz="1400" i="1" dirty="0">
                <a:solidFill>
                  <a:srgbClr val="FF0000"/>
                </a:solidFill>
                <a:latin typeface="BIZ UD明朝 Medium" panose="02020500000000000000" pitchFamily="17" charset="-128"/>
                <a:ea typeface="BIZ UD明朝 Medium" panose="02020500000000000000" pitchFamily="17" charset="-128"/>
              </a:rPr>
              <a:t>3</a:t>
            </a:r>
            <a:r>
              <a:rPr lang="ja-JP" altLang="en-US" sz="1400" i="1" dirty="0">
                <a:solidFill>
                  <a:srgbClr val="FF0000"/>
                </a:solidFill>
                <a:latin typeface="BIZ UD明朝 Medium" panose="02020500000000000000" pitchFamily="17" charset="-128"/>
                <a:ea typeface="BIZ UD明朝 Medium" panose="02020500000000000000" pitchFamily="17" charset="-128"/>
              </a:rPr>
              <a:t>月</a:t>
            </a:r>
            <a:r>
              <a:rPr lang="en-US" altLang="ja-JP" sz="1400" i="1" dirty="0">
                <a:solidFill>
                  <a:srgbClr val="FF0000"/>
                </a:solidFill>
                <a:latin typeface="BIZ UD明朝 Medium" panose="02020500000000000000" pitchFamily="17" charset="-128"/>
                <a:ea typeface="BIZ UD明朝 Medium" panose="02020500000000000000" pitchFamily="17" charset="-128"/>
              </a:rPr>
              <a:t>31</a:t>
            </a:r>
            <a:r>
              <a:rPr lang="ja-JP" altLang="en-US" sz="1400" i="1" dirty="0">
                <a:solidFill>
                  <a:srgbClr val="FF0000"/>
                </a:solidFill>
                <a:latin typeface="BIZ UD明朝 Medium" panose="02020500000000000000" pitchFamily="17" charset="-128"/>
                <a:ea typeface="BIZ UD明朝 Medium" panose="02020500000000000000" pitchFamily="17" charset="-128"/>
              </a:rPr>
              <a:t>日</a:t>
            </a: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latin typeface="BIZ UD明朝 Medium" panose="02020500000000000000" pitchFamily="17" charset="-128"/>
                <a:ea typeface="BIZ UD明朝 Medium" panose="02020500000000000000" pitchFamily="17" charset="-128"/>
              </a:rPr>
              <a:t>　　入金先口座数：</a:t>
            </a:r>
            <a:r>
              <a:rPr lang="en-US" altLang="ja-JP" sz="1400" i="1" dirty="0">
                <a:solidFill>
                  <a:srgbClr val="FF0000"/>
                </a:solidFill>
                <a:latin typeface="BIZ UD明朝 Medium" panose="02020500000000000000" pitchFamily="17" charset="-128"/>
                <a:ea typeface="BIZ UD明朝 Medium" panose="02020500000000000000" pitchFamily="17" charset="-128"/>
              </a:rPr>
              <a:t>11</a:t>
            </a:r>
            <a:r>
              <a:rPr lang="ja-JP" altLang="en-US" sz="1400" i="1" dirty="0">
                <a:solidFill>
                  <a:srgbClr val="FF0000"/>
                </a:solidFill>
                <a:latin typeface="BIZ UD明朝 Medium" panose="02020500000000000000" pitchFamily="17" charset="-128"/>
                <a:ea typeface="BIZ UD明朝 Medium" panose="02020500000000000000" pitchFamily="17" charset="-128"/>
              </a:rPr>
              <a:t>口座</a:t>
            </a: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latin typeface="BIZ UD明朝 Medium" panose="02020500000000000000" pitchFamily="17" charset="-128"/>
                <a:ea typeface="BIZ UD明朝 Medium" panose="02020500000000000000" pitchFamily="17" charset="-128"/>
              </a:rPr>
              <a:t>　　オンライン決済件数：</a:t>
            </a:r>
            <a:r>
              <a:rPr lang="en-US" altLang="ja-JP" sz="1400" i="1" dirty="0">
                <a:solidFill>
                  <a:srgbClr val="FF0000"/>
                </a:solidFill>
                <a:latin typeface="BIZ UD明朝 Medium" panose="02020500000000000000" pitchFamily="17" charset="-128"/>
                <a:ea typeface="BIZ UD明朝 Medium" panose="02020500000000000000" pitchFamily="17" charset="-128"/>
              </a:rPr>
              <a:t>73,000</a:t>
            </a:r>
            <a:r>
              <a:rPr lang="ja-JP" altLang="en-US" sz="1400" i="1" dirty="0">
                <a:solidFill>
                  <a:srgbClr val="FF0000"/>
                </a:solidFill>
                <a:latin typeface="BIZ UD明朝 Medium" panose="02020500000000000000" pitchFamily="17" charset="-128"/>
                <a:ea typeface="BIZ UD明朝 Medium" panose="02020500000000000000" pitchFamily="17" charset="-128"/>
              </a:rPr>
              <a:t>件（総件数）</a:t>
            </a: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latin typeface="BIZ UD明朝 Medium" panose="02020500000000000000" pitchFamily="17" charset="-128"/>
                <a:ea typeface="BIZ UD明朝 Medium" panose="02020500000000000000" pitchFamily="17" charset="-128"/>
              </a:rPr>
              <a:t>　　１件当たりの決済金額：</a:t>
            </a:r>
            <a:r>
              <a:rPr lang="en-US" altLang="ja-JP" sz="1400" i="1" dirty="0">
                <a:solidFill>
                  <a:srgbClr val="FF0000"/>
                </a:solidFill>
                <a:latin typeface="BIZ UD明朝 Medium" panose="02020500000000000000" pitchFamily="17" charset="-128"/>
                <a:ea typeface="BIZ UD明朝 Medium" panose="02020500000000000000" pitchFamily="17" charset="-128"/>
              </a:rPr>
              <a:t>1,700</a:t>
            </a:r>
            <a:r>
              <a:rPr lang="ja-JP" altLang="en-US" sz="1400" i="1" dirty="0">
                <a:solidFill>
                  <a:srgbClr val="FF0000"/>
                </a:solidFill>
                <a:latin typeface="BIZ UD明朝 Medium" panose="02020500000000000000" pitchFamily="17" charset="-128"/>
                <a:ea typeface="BIZ UD明朝 Medium" panose="02020500000000000000" pitchFamily="17" charset="-128"/>
              </a:rPr>
              <a:t>円</a:t>
            </a: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latin typeface="BIZ UD明朝 Medium" panose="02020500000000000000" pitchFamily="17" charset="-128"/>
                <a:ea typeface="BIZ UD明朝 Medium" panose="02020500000000000000" pitchFamily="17" charset="-128"/>
              </a:rPr>
              <a:t>　　オンライン決済手段：クレジットカード（経済産業省が示す国際ブランド</a:t>
            </a:r>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lang="ja-JP" altLang="en-US" sz="1400" i="1" dirty="0">
                <a:solidFill>
                  <a:srgbClr val="FF0000"/>
                </a:solidFill>
                <a:latin typeface="BIZ UD明朝 Medium" panose="02020500000000000000" pitchFamily="17" charset="-128"/>
                <a:ea typeface="BIZ UD明朝 Medium" panose="02020500000000000000" pitchFamily="17" charset="-128"/>
              </a:rPr>
              <a:t>に基づくクレジットカー</a:t>
            </a:r>
            <a:endParaRPr lang="en-US" altLang="ja-JP" sz="1400" i="1" dirty="0">
              <a:solidFill>
                <a:srgbClr val="FF0000"/>
              </a:solidFill>
              <a:latin typeface="BIZ UD明朝 Medium" panose="02020500000000000000" pitchFamily="17" charset="-128"/>
              <a:ea typeface="BIZ UD明朝 Medium" panose="02020500000000000000"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latin typeface="BIZ UD明朝 Medium" panose="02020500000000000000" pitchFamily="17" charset="-128"/>
                <a:ea typeface="BIZ UD明朝 Medium" panose="02020500000000000000" pitchFamily="17" charset="-128"/>
              </a:rPr>
              <a:t>　ド決済のブランドのうち、提案可能なものから最も利率が低いブランドとすること。）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latin typeface="BIZ UD明朝 Medium" panose="02020500000000000000" pitchFamily="17" charset="-128"/>
                <a:ea typeface="BIZ UD明朝 Medium" panose="02020500000000000000" pitchFamily="17" charset="-128"/>
              </a:rPr>
              <a:t>　</a:t>
            </a:r>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lang="ja-JP" altLang="en-US" sz="1400" i="1" dirty="0">
                <a:solidFill>
                  <a:srgbClr val="FF0000"/>
                </a:solidFill>
                <a:latin typeface="BIZ UD明朝 Medium" panose="02020500000000000000" pitchFamily="17" charset="-128"/>
                <a:ea typeface="BIZ UD明朝 Medium" panose="02020500000000000000" pitchFamily="17" charset="-128"/>
              </a:rPr>
              <a:t>参照</a:t>
            </a:r>
            <a:r>
              <a:rPr lang="en-US" altLang="ja-JP" sz="1400" i="1" dirty="0">
                <a:solidFill>
                  <a:srgbClr val="FF0000"/>
                </a:solidFill>
                <a:latin typeface="BIZ UD明朝 Medium" panose="02020500000000000000" pitchFamily="17" charset="-128"/>
                <a:ea typeface="BIZ UD明朝 Medium" panose="02020500000000000000" pitchFamily="17" charset="-128"/>
              </a:rPr>
              <a:t>URL</a:t>
            </a:r>
            <a:r>
              <a:rPr lang="ja-JP" altLang="en-US" sz="1400" i="1" dirty="0">
                <a:solidFill>
                  <a:srgbClr val="FF0000"/>
                </a:solidFill>
                <a:latin typeface="BIZ UD明朝 Medium" panose="02020500000000000000" pitchFamily="17" charset="-128"/>
                <a:ea typeface="BIZ UD明朝 Medium" panose="02020500000000000000" pitchFamily="17" charset="-128"/>
              </a:rPr>
              <a:t>（</a:t>
            </a:r>
            <a:r>
              <a:rPr lang="en-US" altLang="ja-JP" sz="1400" i="1" dirty="0">
                <a:solidFill>
                  <a:srgbClr val="FF0000"/>
                </a:solidFill>
                <a:latin typeface="BIZ UD明朝 Medium" panose="02020500000000000000" pitchFamily="17" charset="-128"/>
                <a:ea typeface="BIZ UD明朝 Medium" panose="02020500000000000000" pitchFamily="17" charset="-128"/>
              </a:rPr>
              <a:t>https://www.meti.go.jp/meti_lib/report/2020FY/000723.pdf</a:t>
            </a:r>
            <a:r>
              <a:rPr lang="ja-JP" altLang="en-US" sz="1400" i="1" dirty="0">
                <a:solidFill>
                  <a:srgbClr val="FF0000"/>
                </a:solidFill>
                <a:latin typeface="BIZ UD明朝 Medium" panose="02020500000000000000" pitchFamily="17" charset="-128"/>
                <a:ea typeface="BIZ UD明朝 Medium" panose="02020500000000000000" pitchFamily="17" charset="-128"/>
              </a:rPr>
              <a:t>）</a:t>
            </a:r>
            <a:endParaRPr lang="en-US" altLang="ja-JP" sz="1400" i="1" dirty="0">
              <a:solidFill>
                <a:srgbClr val="FF0000"/>
              </a:solidFill>
              <a:latin typeface="BIZ UD明朝 Medium" panose="02020500000000000000" pitchFamily="17" charset="-128"/>
              <a:ea typeface="BIZ UD明朝 Medium" panose="02020500000000000000"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latin typeface="BIZ UD明朝 Medium" panose="02020500000000000000" pitchFamily="17" charset="-128"/>
                <a:ea typeface="BIZ UD明朝 Medium" panose="02020500000000000000" pitchFamily="17" charset="-128"/>
              </a:rPr>
              <a:t>　　資料３ページに示す用語の定義参照</a:t>
            </a:r>
            <a:endParaRPr lang="en-US" altLang="ja-JP" sz="1400" i="1" dirty="0">
              <a:solidFill>
                <a:srgbClr val="FF0000"/>
              </a:solidFill>
              <a:latin typeface="BIZ UD明朝 Medium" panose="02020500000000000000" pitchFamily="17" charset="-128"/>
              <a:ea typeface="BIZ UD明朝 Medium" panose="02020500000000000000" pitchFamily="17" charset="-128"/>
            </a:endParaRPr>
          </a:p>
        </p:txBody>
      </p:sp>
      <p:sp>
        <p:nvSpPr>
          <p:cNvPr id="2" name="スライド番号プレースホルダー 1">
            <a:extLst>
              <a:ext uri="{FF2B5EF4-FFF2-40B4-BE49-F238E27FC236}">
                <a16:creationId xmlns:a16="http://schemas.microsoft.com/office/drawing/2014/main" id="{ED715432-D90F-FE0D-4B46-EFE9A929E5C2}"/>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8</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387729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37EF3-07A9-A3FD-C6C9-A23B1382CEF8}"/>
            </a:ext>
          </a:extLst>
        </p:cNvPr>
        <p:cNvGrpSpPr/>
        <p:nvPr/>
      </p:nvGrpSpPr>
      <p:grpSpPr>
        <a:xfrm>
          <a:off x="0" y="0"/>
          <a:ext cx="0" cy="0"/>
          <a:chOff x="0" y="0"/>
          <a:chExt cx="0" cy="0"/>
        </a:xfrm>
      </p:grpSpPr>
      <p:sp>
        <p:nvSpPr>
          <p:cNvPr id="1731" name="正方形/長方形 4">
            <a:extLst>
              <a:ext uri="{FF2B5EF4-FFF2-40B4-BE49-F238E27FC236}">
                <a16:creationId xmlns:a16="http://schemas.microsoft.com/office/drawing/2014/main" id="{A459956B-506E-3656-02F1-EC65DE36438C}"/>
              </a:ext>
            </a:extLst>
          </p:cNvPr>
          <p:cNvSpPr/>
          <p:nvPr/>
        </p:nvSpPr>
        <p:spPr>
          <a:xfrm>
            <a:off x="0" y="0"/>
            <a:ext cx="9144000" cy="576000"/>
          </a:xfrm>
          <a:prstGeom prst="rect">
            <a:avLst/>
          </a:prstGeom>
          <a:solidFill>
            <a:srgbClr val="00B0F0"/>
          </a:solidFill>
          <a:ln w="25400" cap="flat" cmpd="sng" algn="ctr">
            <a:noFill/>
            <a:prstDash val="solid"/>
          </a:ln>
          <a:effectLst/>
        </p:spPr>
        <p:txBody>
          <a:bodyPr rtlCol="0" anchor="ctr"/>
          <a:lstStyle/>
          <a:p>
            <a:pPr lvl="0" defTabSz="844083" eaLnBrk="1" fontAlgn="auto" hangingPunct="1">
              <a:spcBef>
                <a:spcPts val="0"/>
              </a:spcBef>
              <a:spcAft>
                <a:spcPts val="0"/>
              </a:spcAft>
              <a:defRPr/>
            </a:pP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操作性・ユーザインターフェース（〇</a:t>
            </a:r>
            <a:r>
              <a:rPr kumimoji="0" lang="en-US" altLang="ja-JP"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a:t>
            </a:r>
            <a:r>
              <a:rPr kumimoji="0" lang="ja-JP" altLang="en-US" b="1" i="0" u="none" strike="noStrike" kern="0" cap="none" spc="0" normalizeH="0" baseline="0" noProof="0" dirty="0">
                <a:ln>
                  <a:noFill/>
                </a:ln>
                <a:solidFill>
                  <a:prstClr val="white"/>
                </a:solidFill>
                <a:effectLst/>
                <a:uLnTx/>
                <a:uFillTx/>
                <a:latin typeface="BIZ UD明朝 Medium" panose="02020500000000000000" pitchFamily="17" charset="-128"/>
                <a:ea typeface="BIZ UD明朝 Medium" panose="02020500000000000000" pitchFamily="17" charset="-128"/>
              </a:rPr>
              <a:t>〇）</a:t>
            </a:r>
          </a:p>
        </p:txBody>
      </p:sp>
      <p:sp>
        <p:nvSpPr>
          <p:cNvPr id="1734" name="Rectangle 66">
            <a:extLst>
              <a:ext uri="{FF2B5EF4-FFF2-40B4-BE49-F238E27FC236}">
                <a16:creationId xmlns:a16="http://schemas.microsoft.com/office/drawing/2014/main" id="{0F6A7FF7-8E8A-57A3-4F83-BB4A25AEB869}"/>
              </a:ext>
            </a:extLst>
          </p:cNvPr>
          <p:cNvSpPr>
            <a:spLocks noChangeArrowheads="1"/>
          </p:cNvSpPr>
          <p:nvPr/>
        </p:nvSpPr>
        <p:spPr>
          <a:xfrm>
            <a:off x="108536" y="980728"/>
            <a:ext cx="8855951"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BIZ UD明朝 Medium" panose="02020500000000000000" pitchFamily="17" charset="-128"/>
              <a:ea typeface="BIZ UD明朝 Medium" panose="02020500000000000000" pitchFamily="17" charset="-128"/>
            </a:endParaRPr>
          </a:p>
        </p:txBody>
      </p:sp>
      <p:sp>
        <p:nvSpPr>
          <p:cNvPr id="1736" name="正方形/長方形 12">
            <a:extLst>
              <a:ext uri="{FF2B5EF4-FFF2-40B4-BE49-F238E27FC236}">
                <a16:creationId xmlns:a16="http://schemas.microsoft.com/office/drawing/2014/main" id="{62071621-516F-4441-7780-FD98DE76203D}"/>
              </a:ext>
            </a:extLst>
          </p:cNvPr>
          <p:cNvSpPr/>
          <p:nvPr/>
        </p:nvSpPr>
        <p:spPr>
          <a:xfrm>
            <a:off x="108536" y="1084321"/>
            <a:ext cx="871228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利用者画面の操作性・インターフェースを記載してください。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i="1" dirty="0">
                <a:solidFill>
                  <a:srgbClr val="FF0000"/>
                </a:solidFill>
                <a:latin typeface="BIZ UD明朝 Medium" panose="02020500000000000000" pitchFamily="17" charset="-128"/>
                <a:ea typeface="BIZ UD明朝 Medium" panose="02020500000000000000" pitchFamily="17" charset="-128"/>
              </a:rPr>
              <a:t>※</a:t>
            </a:r>
            <a:r>
              <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rPr>
              <a:t>管理者画面の操作性・インターフェースを記載してください。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a:ln>
                <a:noFill/>
              </a:ln>
              <a:solidFill>
                <a:srgbClr val="FF0000"/>
              </a:solidFill>
              <a:effectLst/>
              <a:uLnTx/>
              <a:uFillTx/>
              <a:latin typeface="BIZ UD明朝 Medium" panose="02020500000000000000" pitchFamily="17" charset="-128"/>
              <a:ea typeface="BIZ UD明朝 Medium" panose="02020500000000000000" pitchFamily="17" charset="-128"/>
            </a:endParaRPr>
          </a:p>
        </p:txBody>
      </p:sp>
      <p:sp>
        <p:nvSpPr>
          <p:cNvPr id="2" name="スライド番号プレースホルダー 1">
            <a:extLst>
              <a:ext uri="{FF2B5EF4-FFF2-40B4-BE49-F238E27FC236}">
                <a16:creationId xmlns:a16="http://schemas.microsoft.com/office/drawing/2014/main" id="{BF004841-2A6F-193E-D766-A0FC1F8394CF}"/>
              </a:ext>
            </a:extLst>
          </p:cNvPr>
          <p:cNvSpPr>
            <a:spLocks noGrp="1"/>
          </p:cNvSpPr>
          <p:nvPr>
            <p:ph type="sldNum" sz="quarter" idx="12"/>
          </p:nvPr>
        </p:nvSpPr>
        <p:spPr/>
        <p:txBody>
          <a:bodyPr/>
          <a:lstStyle/>
          <a:p>
            <a:pPr>
              <a:defRPr/>
            </a:pPr>
            <a:fld id="{ED70751B-34C4-41F7-9A42-B8AF8614956A}" type="slidenum">
              <a:rPr lang="en-US" altLang="ja-JP" smtClean="0">
                <a:latin typeface="BIZ UD明朝 Medium" panose="02020500000000000000" pitchFamily="17" charset="-128"/>
                <a:ea typeface="BIZ UD明朝 Medium" panose="02020500000000000000" pitchFamily="17" charset="-128"/>
              </a:rPr>
              <a:pPr>
                <a:defRPr/>
              </a:pPr>
              <a:t>9</a:t>
            </a:fld>
            <a:endParaRPr lang="en-US" altLang="ja-JP" dirty="0">
              <a:latin typeface="BIZ UD明朝 Medium" panose="02020500000000000000" pitchFamily="17" charset="-128"/>
              <a:ea typeface="BIZ UD明朝 Medium" panose="02020500000000000000" pitchFamily="17" charset="-128"/>
            </a:endParaRPr>
          </a:p>
        </p:txBody>
      </p:sp>
    </p:spTree>
    <p:extLst>
      <p:ext uri="{BB962C8B-B14F-4D97-AF65-F5344CB8AC3E}">
        <p14:creationId xmlns:p14="http://schemas.microsoft.com/office/powerpoint/2010/main" val="264995879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837</Words>
  <Application>Microsoft Office PowerPoint</Application>
  <PresentationFormat>画面に合わせる (4:3)</PresentationFormat>
  <Paragraphs>115</Paragraphs>
  <Slides>13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UD明朝 Medium</vt:lpstr>
      <vt:lpstr>Meiryo UI</vt:lpstr>
      <vt:lpstr>ＭＳ Ｐゴシック</vt:lpstr>
      <vt:lpstr>ＭＳ ゴシック</vt:lpstr>
      <vt:lpstr>Arial</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2025-04-18T00:59:39Z</dcterms:created>
  <dcterms:modified xsi:type="dcterms:W3CDTF">2025-04-18T01:00:43Z</dcterms:modified>
</cp:coreProperties>
</file>